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5" r:id="rId10"/>
    <p:sldId id="266" r:id="rId11"/>
    <p:sldId id="264" r:id="rId12"/>
    <p:sldId id="270" r:id="rId13"/>
    <p:sldId id="271" r:id="rId14"/>
    <p:sldId id="272" r:id="rId15"/>
    <p:sldId id="273" r:id="rId16"/>
    <p:sldId id="268" r:id="rId17"/>
    <p:sldId id="269" r:id="rId18"/>
    <p:sldId id="274" r:id="rId19"/>
    <p:sldId id="275" r:id="rId20"/>
    <p:sldId id="276" r:id="rId21"/>
    <p:sldId id="267" r:id="rId22"/>
    <p:sldId id="277" r:id="rId23"/>
    <p:sldId id="278" r:id="rId24"/>
    <p:sldId id="279" r:id="rId25"/>
    <p:sldId id="284" r:id="rId26"/>
    <p:sldId id="285" r:id="rId27"/>
    <p:sldId id="280" r:id="rId28"/>
    <p:sldId id="281" r:id="rId29"/>
    <p:sldId id="303" r:id="rId30"/>
    <p:sldId id="282" r:id="rId31"/>
    <p:sldId id="283" r:id="rId32"/>
    <p:sldId id="287" r:id="rId33"/>
    <p:sldId id="28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26"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4.wmf"/><Relationship Id="rId4"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8C27-BE8F-4CB3-84F2-B9D4200B812F}" type="datetimeFigureOut">
              <a:rPr lang="en-US" smtClean="0"/>
              <a:t>10/8/2018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929A5-4F13-41D6-AA82-E5089A2B32C3}" type="slidenum">
              <a:rPr lang="en-US" smtClean="0"/>
              <a:t>‹#›</a:t>
            </a:fld>
            <a:endParaRPr lang="en-US"/>
          </a:p>
        </p:txBody>
      </p:sp>
    </p:spTree>
    <p:extLst>
      <p:ext uri="{BB962C8B-B14F-4D97-AF65-F5344CB8AC3E}">
        <p14:creationId xmlns:p14="http://schemas.microsoft.com/office/powerpoint/2010/main" val="12543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Eddy_current" TargetMode="External"/><Relationship Id="rId3" Type="http://schemas.openxmlformats.org/officeDocument/2006/relationships/hyperlink" Target="https://en.wikipedia.org/wiki/Alternating_current" TargetMode="External"/><Relationship Id="rId7" Type="http://schemas.openxmlformats.org/officeDocument/2006/relationships/hyperlink" Target="https://en.wikipedia.org/wiki/Frequency"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Electrical_resistance" TargetMode="External"/><Relationship Id="rId11" Type="http://schemas.openxmlformats.org/officeDocument/2006/relationships/hyperlink" Target="https://en.wikipedia.org/wiki/Litz_wire" TargetMode="External"/><Relationship Id="rId5" Type="http://schemas.openxmlformats.org/officeDocument/2006/relationships/hyperlink" Target="https://en.wikipedia.org/wiki/Current_density" TargetMode="External"/><Relationship Id="rId10" Type="http://schemas.openxmlformats.org/officeDocument/2006/relationships/hyperlink" Target="https://en.wikipedia.org/wiki/Hertz" TargetMode="External"/><Relationship Id="rId4" Type="http://schemas.openxmlformats.org/officeDocument/2006/relationships/hyperlink" Target="https://en.wikipedia.org/wiki/Conductor_(material)" TargetMode="External"/><Relationship Id="rId9" Type="http://schemas.openxmlformats.org/officeDocument/2006/relationships/hyperlink" Target="https://en.wikipedia.org/wiki/Magnetic"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929A5-4F13-41D6-AA82-E5089A2B32C3}" type="slidenum">
              <a:rPr lang="en-US" smtClean="0"/>
              <a:t>1</a:t>
            </a:fld>
            <a:endParaRPr lang="en-US"/>
          </a:p>
        </p:txBody>
      </p:sp>
    </p:spTree>
    <p:extLst>
      <p:ext uri="{BB962C8B-B14F-4D97-AF65-F5344CB8AC3E}">
        <p14:creationId xmlns:p14="http://schemas.microsoft.com/office/powerpoint/2010/main" val="379205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base unit of voltage</a:t>
            </a:r>
            <a:r>
              <a:rPr lang="en-US" baseline="0" dirty="0" smtClean="0"/>
              <a:t> = kg m^2/A s^3</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21</a:t>
            </a:fld>
            <a:endParaRPr lang="en-US"/>
          </a:p>
        </p:txBody>
      </p:sp>
    </p:spTree>
    <p:extLst>
      <p:ext uri="{BB962C8B-B14F-4D97-AF65-F5344CB8AC3E}">
        <p14:creationId xmlns:p14="http://schemas.microsoft.com/office/powerpoint/2010/main" val="133496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conduction current flows in a good conductor, e.g., a metal. The current then consists of free electrons which are the charge carriers. Its strength is determined by the electrical conductivity of the material through which the current flows. The displacement current can exist in all materials, whether conducting or non-conducting. Consider a non-conducting material like wood or glass, placed in an electric field. There are no free electrons in glass and so conduction current does not exist. However, the electric field leads to some realignment of charges inside the material. Electrons, though bound to the atoms, are displaced slightly opposite to the direction of the electric field. The material thus gets polarized. If the electric field is switched off, the electrons go back to their original configurations. If the electric field changes direction repeatedly, the electrons move slightly to and fro inside the material with the changing electric field. This slight movement of electrons constitutes the displacement current. Its strength depends on the frequency with which the electric field changes. The existence of displacement current was theoretically proposed by Maxwell and is incorporated in his equations of </a:t>
            </a:r>
            <a:r>
              <a:rPr lang="en-US" sz="1200" b="0" i="0" kern="1200" dirty="0" err="1" smtClean="0">
                <a:solidFill>
                  <a:schemeClr val="tx1"/>
                </a:solidFill>
                <a:effectLst/>
                <a:latin typeface="+mn-lt"/>
                <a:ea typeface="+mn-ea"/>
                <a:cs typeface="+mn-cs"/>
              </a:rPr>
              <a:t>electromagenetis</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https://www.quora.com/What-are-the-differences-between-conduction-current-and-displacement-current</a:t>
            </a:r>
          </a:p>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27</a:t>
            </a:fld>
            <a:endParaRPr lang="en-US"/>
          </a:p>
        </p:txBody>
      </p:sp>
    </p:spTree>
    <p:extLst>
      <p:ext uri="{BB962C8B-B14F-4D97-AF65-F5344CB8AC3E}">
        <p14:creationId xmlns:p14="http://schemas.microsoft.com/office/powerpoint/2010/main" val="100382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Austenitic</a:t>
            </a:r>
            <a:r>
              <a:rPr lang="en-US" baseline="0" dirty="0" smtClean="0"/>
              <a:t> steel </a:t>
            </a:r>
            <a:r>
              <a:rPr lang="th-TH" baseline="0" dirty="0" smtClean="0"/>
              <a:t>เหล็ก</a:t>
            </a:r>
            <a:r>
              <a:rPr lang="th-TH" baseline="0" smtClean="0"/>
              <a:t>หล้าไร้สนิม</a:t>
            </a:r>
            <a:endParaRPr lang="en-US"/>
          </a:p>
        </p:txBody>
      </p:sp>
      <p:sp>
        <p:nvSpPr>
          <p:cNvPr id="4" name="Slide Number Placeholder 3"/>
          <p:cNvSpPr>
            <a:spLocks noGrp="1"/>
          </p:cNvSpPr>
          <p:nvPr>
            <p:ph type="sldNum" sz="quarter" idx="10"/>
          </p:nvPr>
        </p:nvSpPr>
        <p:spPr/>
        <p:txBody>
          <a:bodyPr/>
          <a:lstStyle/>
          <a:p>
            <a:fld id="{78C929A5-4F13-41D6-AA82-E5089A2B32C3}" type="slidenum">
              <a:rPr lang="en-US" smtClean="0"/>
              <a:t>29</a:t>
            </a:fld>
            <a:endParaRPr lang="en-US"/>
          </a:p>
        </p:txBody>
      </p:sp>
    </p:spTree>
    <p:extLst>
      <p:ext uri="{BB962C8B-B14F-4D97-AF65-F5344CB8AC3E}">
        <p14:creationId xmlns:p14="http://schemas.microsoft.com/office/powerpoint/2010/main" val="375515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https://www.quora.com/What-are-the-differences-between-conduction-current-and-displacement-current</a:t>
            </a:r>
          </a:p>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30</a:t>
            </a:fld>
            <a:endParaRPr lang="en-US"/>
          </a:p>
        </p:txBody>
      </p:sp>
    </p:spTree>
    <p:extLst>
      <p:ext uri="{BB962C8B-B14F-4D97-AF65-F5344CB8AC3E}">
        <p14:creationId xmlns:p14="http://schemas.microsoft.com/office/powerpoint/2010/main" val="279151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a:t>
            </a:r>
            <a:r>
              <a:rPr lang="en-US" dirty="0" smtClean="0">
                <a:sym typeface="Symbol" panose="05050102010706020507" pitchFamily="18" charset="2"/>
              </a:rPr>
              <a:t>  =</a:t>
            </a:r>
            <a:r>
              <a:rPr lang="en-US" baseline="0" dirty="0" smtClean="0">
                <a:sym typeface="Symbol" panose="05050102010706020507" pitchFamily="18" charset="2"/>
              </a:rPr>
              <a:t> 3/4c</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31</a:t>
            </a:fld>
            <a:endParaRPr lang="en-US"/>
          </a:p>
        </p:txBody>
      </p:sp>
    </p:spTree>
    <p:extLst>
      <p:ext uri="{BB962C8B-B14F-4D97-AF65-F5344CB8AC3E}">
        <p14:creationId xmlns:p14="http://schemas.microsoft.com/office/powerpoint/2010/main" val="397728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Skin effect</a:t>
            </a:r>
            <a:r>
              <a:rPr lang="en-US" sz="1200" b="0" i="0" kern="1200" dirty="0" smtClean="0">
                <a:solidFill>
                  <a:schemeClr val="tx1"/>
                </a:solidFill>
                <a:effectLst/>
                <a:latin typeface="+mn-lt"/>
                <a:ea typeface="+mn-ea"/>
                <a:cs typeface="+mn-cs"/>
              </a:rPr>
              <a:t> is the tendency of an </a:t>
            </a:r>
            <a:r>
              <a:rPr lang="en-US" sz="1200" b="0" i="0" u="none" strike="noStrike" kern="1200" dirty="0" smtClean="0">
                <a:solidFill>
                  <a:schemeClr val="tx1"/>
                </a:solidFill>
                <a:effectLst/>
                <a:latin typeface="+mn-lt"/>
                <a:ea typeface="+mn-ea"/>
                <a:cs typeface="+mn-cs"/>
                <a:hlinkClick r:id="rId3" tooltip="Alternating current"/>
              </a:rPr>
              <a:t>alternating electric current</a:t>
            </a:r>
            <a:r>
              <a:rPr lang="en-US" sz="1200" b="0" i="0" kern="1200" dirty="0" smtClean="0">
                <a:solidFill>
                  <a:schemeClr val="tx1"/>
                </a:solidFill>
                <a:effectLst/>
                <a:latin typeface="+mn-lt"/>
                <a:ea typeface="+mn-ea"/>
                <a:cs typeface="+mn-cs"/>
              </a:rPr>
              <a:t> (AC) to become distributed within a </a:t>
            </a:r>
            <a:r>
              <a:rPr lang="en-US" sz="1200" b="0" i="0" u="none" strike="noStrike" kern="1200" dirty="0" smtClean="0">
                <a:solidFill>
                  <a:schemeClr val="tx1"/>
                </a:solidFill>
                <a:effectLst/>
                <a:latin typeface="+mn-lt"/>
                <a:ea typeface="+mn-ea"/>
                <a:cs typeface="+mn-cs"/>
                <a:hlinkClick r:id="rId4" tooltip="Conductor (material)"/>
              </a:rPr>
              <a:t>conductor</a:t>
            </a:r>
            <a:r>
              <a:rPr lang="en-US" sz="1200" b="0" i="0" kern="1200" dirty="0" smtClean="0">
                <a:solidFill>
                  <a:schemeClr val="tx1"/>
                </a:solidFill>
                <a:effectLst/>
                <a:latin typeface="+mn-lt"/>
                <a:ea typeface="+mn-ea"/>
                <a:cs typeface="+mn-cs"/>
              </a:rPr>
              <a:t> such that the </a:t>
            </a:r>
            <a:r>
              <a:rPr lang="en-US" sz="1200" b="0" i="0" u="none" strike="noStrike" kern="1200" dirty="0" smtClean="0">
                <a:solidFill>
                  <a:schemeClr val="tx1"/>
                </a:solidFill>
                <a:effectLst/>
                <a:latin typeface="+mn-lt"/>
                <a:ea typeface="+mn-ea"/>
                <a:cs typeface="+mn-cs"/>
                <a:hlinkClick r:id="rId5" tooltip="Current density"/>
              </a:rPr>
              <a:t>current density</a:t>
            </a:r>
            <a:r>
              <a:rPr lang="en-US" sz="1200" b="0" i="0" kern="1200" dirty="0" smtClean="0">
                <a:solidFill>
                  <a:schemeClr val="tx1"/>
                </a:solidFill>
                <a:effectLst/>
                <a:latin typeface="+mn-lt"/>
                <a:ea typeface="+mn-ea"/>
                <a:cs typeface="+mn-cs"/>
              </a:rPr>
              <a:t> is largest near the surface of the conductor, and decreases with greater depths in the conductor. The electric current flows mainly at the "skin" of the conductor, between the outer surface and a level called the </a:t>
            </a:r>
            <a:r>
              <a:rPr lang="en-US" sz="1200" b="1" i="0" kern="1200" dirty="0" smtClean="0">
                <a:solidFill>
                  <a:schemeClr val="tx1"/>
                </a:solidFill>
                <a:effectLst/>
                <a:latin typeface="+mn-lt"/>
                <a:ea typeface="+mn-ea"/>
                <a:cs typeface="+mn-cs"/>
              </a:rPr>
              <a:t>skin depth</a:t>
            </a:r>
            <a:r>
              <a:rPr lang="en-US" sz="1200" b="0" i="0" kern="1200" dirty="0" smtClean="0">
                <a:solidFill>
                  <a:schemeClr val="tx1"/>
                </a:solidFill>
                <a:effectLst/>
                <a:latin typeface="+mn-lt"/>
                <a:ea typeface="+mn-ea"/>
                <a:cs typeface="+mn-cs"/>
              </a:rPr>
              <a:t>. The skin effect causes the effective </a:t>
            </a:r>
            <a:r>
              <a:rPr lang="en-US" sz="1200" b="0" i="0" u="none" strike="noStrike" kern="1200" dirty="0" smtClean="0">
                <a:solidFill>
                  <a:schemeClr val="tx1"/>
                </a:solidFill>
                <a:effectLst/>
                <a:latin typeface="+mn-lt"/>
                <a:ea typeface="+mn-ea"/>
                <a:cs typeface="+mn-cs"/>
                <a:hlinkClick r:id="rId6" tooltip="Electrical resistance"/>
              </a:rPr>
              <a:t>resistance</a:t>
            </a:r>
            <a:r>
              <a:rPr lang="en-US" sz="1200" b="0" i="0" kern="1200" dirty="0" smtClean="0">
                <a:solidFill>
                  <a:schemeClr val="tx1"/>
                </a:solidFill>
                <a:effectLst/>
                <a:latin typeface="+mn-lt"/>
                <a:ea typeface="+mn-ea"/>
                <a:cs typeface="+mn-cs"/>
              </a:rPr>
              <a:t> of the conductor to increase at higher </a:t>
            </a:r>
            <a:r>
              <a:rPr lang="en-US" sz="1200" b="0" i="0" u="none" strike="noStrike" kern="1200" dirty="0" smtClean="0">
                <a:solidFill>
                  <a:schemeClr val="tx1"/>
                </a:solidFill>
                <a:effectLst/>
                <a:latin typeface="+mn-lt"/>
                <a:ea typeface="+mn-ea"/>
                <a:cs typeface="+mn-cs"/>
                <a:hlinkClick r:id="rId7" tooltip="Frequency"/>
              </a:rPr>
              <a:t>frequencies</a:t>
            </a:r>
            <a:r>
              <a:rPr lang="en-US" sz="1200" b="0" i="0" kern="1200" dirty="0" smtClean="0">
                <a:solidFill>
                  <a:schemeClr val="tx1"/>
                </a:solidFill>
                <a:effectLst/>
                <a:latin typeface="+mn-lt"/>
                <a:ea typeface="+mn-ea"/>
                <a:cs typeface="+mn-cs"/>
              </a:rPr>
              <a:t> where the skin depth is smaller, thus reducing the effective cross-section of the conductor. The skin effect is due to opposing </a:t>
            </a:r>
            <a:r>
              <a:rPr lang="en-US" sz="1200" b="0" i="0" u="none" strike="noStrike" kern="1200" dirty="0" smtClean="0">
                <a:solidFill>
                  <a:schemeClr val="tx1"/>
                </a:solidFill>
                <a:effectLst/>
                <a:latin typeface="+mn-lt"/>
                <a:ea typeface="+mn-ea"/>
                <a:cs typeface="+mn-cs"/>
                <a:hlinkClick r:id="rId8" tooltip="Eddy current"/>
              </a:rPr>
              <a:t>eddy currents</a:t>
            </a:r>
            <a:r>
              <a:rPr lang="en-US" sz="1200" b="0" i="0" kern="1200" dirty="0" smtClean="0">
                <a:solidFill>
                  <a:schemeClr val="tx1"/>
                </a:solidFill>
                <a:effectLst/>
                <a:latin typeface="+mn-lt"/>
                <a:ea typeface="+mn-ea"/>
                <a:cs typeface="+mn-cs"/>
              </a:rPr>
              <a:t> induced by the changing </a:t>
            </a:r>
            <a:r>
              <a:rPr lang="en-US" sz="1200" b="0" i="0" u="none" strike="noStrike" kern="1200" dirty="0" smtClean="0">
                <a:solidFill>
                  <a:schemeClr val="tx1"/>
                </a:solidFill>
                <a:effectLst/>
                <a:latin typeface="+mn-lt"/>
                <a:ea typeface="+mn-ea"/>
                <a:cs typeface="+mn-cs"/>
                <a:hlinkClick r:id="rId9" tooltip="Magnetic"/>
              </a:rPr>
              <a:t>magnetic</a:t>
            </a:r>
            <a:r>
              <a:rPr lang="en-US" sz="1200" b="0" i="0" kern="1200" dirty="0" smtClean="0">
                <a:solidFill>
                  <a:schemeClr val="tx1"/>
                </a:solidFill>
                <a:effectLst/>
                <a:latin typeface="+mn-lt"/>
                <a:ea typeface="+mn-ea"/>
                <a:cs typeface="+mn-cs"/>
              </a:rPr>
              <a:t> field resulting from the alternating current. At 60 </a:t>
            </a:r>
            <a:r>
              <a:rPr lang="en-US" sz="1200" b="0" i="0" u="none" strike="noStrike" kern="1200" dirty="0" smtClean="0">
                <a:solidFill>
                  <a:schemeClr val="tx1"/>
                </a:solidFill>
                <a:effectLst/>
                <a:latin typeface="+mn-lt"/>
                <a:ea typeface="+mn-ea"/>
                <a:cs typeface="+mn-cs"/>
                <a:hlinkClick r:id="rId10" tooltip="Hertz"/>
              </a:rPr>
              <a:t>Hz</a:t>
            </a:r>
            <a:r>
              <a:rPr lang="en-US" sz="1200" b="0" i="0" kern="1200" dirty="0" smtClean="0">
                <a:solidFill>
                  <a:schemeClr val="tx1"/>
                </a:solidFill>
                <a:effectLst/>
                <a:latin typeface="+mn-lt"/>
                <a:ea typeface="+mn-ea"/>
                <a:cs typeface="+mn-cs"/>
              </a:rPr>
              <a:t> in copper, the skin depth is about 8.5 mm. At high frequencies the skin depth becomes much smaller. Increased AC resistance due to the skin effect can be mitigated by using specially woven </a:t>
            </a:r>
            <a:r>
              <a:rPr lang="en-US" sz="1200" b="0" i="0" u="none" strike="noStrike" kern="1200" dirty="0" err="1" smtClean="0">
                <a:solidFill>
                  <a:schemeClr val="tx1"/>
                </a:solidFill>
                <a:effectLst/>
                <a:latin typeface="+mn-lt"/>
                <a:ea typeface="+mn-ea"/>
                <a:cs typeface="+mn-cs"/>
                <a:hlinkClick r:id="rId11" tooltip="Litz wire"/>
              </a:rPr>
              <a:t>litz</a:t>
            </a:r>
            <a:r>
              <a:rPr lang="en-US" sz="1200" b="0" i="0" u="none" strike="noStrike" kern="1200" dirty="0" smtClean="0">
                <a:solidFill>
                  <a:schemeClr val="tx1"/>
                </a:solidFill>
                <a:effectLst/>
                <a:latin typeface="+mn-lt"/>
                <a:ea typeface="+mn-ea"/>
                <a:cs typeface="+mn-cs"/>
                <a:hlinkClick r:id="rId11" tooltip="Litz wire"/>
              </a:rPr>
              <a:t> wire</a:t>
            </a:r>
            <a:r>
              <a:rPr lang="en-US" sz="1200" b="0" i="0" kern="1200" dirty="0" smtClean="0">
                <a:solidFill>
                  <a:schemeClr val="tx1"/>
                </a:solidFill>
                <a:effectLst/>
                <a:latin typeface="+mn-lt"/>
                <a:ea typeface="+mn-ea"/>
                <a:cs typeface="+mn-cs"/>
              </a:rPr>
              <a:t>. Because the interior of a large conductor carries so little of the current, tubular conductors such as pipe can be used to save weight and cost</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32</a:t>
            </a:fld>
            <a:endParaRPr lang="en-US"/>
          </a:p>
        </p:txBody>
      </p:sp>
    </p:spTree>
    <p:extLst>
      <p:ext uri="{BB962C8B-B14F-4D97-AF65-F5344CB8AC3E}">
        <p14:creationId xmlns:p14="http://schemas.microsoft.com/office/powerpoint/2010/main" val="305450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ในกรณีของ</a:t>
            </a:r>
            <a:r>
              <a:rPr lang="th-TH" baseline="0" dirty="0" smtClean="0"/>
              <a:t> </a:t>
            </a:r>
            <a:r>
              <a:rPr lang="en-US" baseline="0" dirty="0" smtClean="0"/>
              <a:t>dielectric </a:t>
            </a:r>
            <a:r>
              <a:rPr lang="th-TH" baseline="0" dirty="0" smtClean="0"/>
              <a:t>อาจมองในรูป </a:t>
            </a:r>
            <a:r>
              <a:rPr lang="th-TH" baseline="0" dirty="0" smtClean="0">
                <a:sym typeface="Symbol" panose="05050102010706020507" pitchFamily="18" charset="2"/>
              </a:rPr>
              <a:t>/</a:t>
            </a:r>
            <a:r>
              <a:rPr lang="th-TH" baseline="0" dirty="0" err="1" smtClean="0">
                <a:sym typeface="Symbol" panose="05050102010706020507" pitchFamily="18" charset="2"/>
              </a:rPr>
              <a:t></a:t>
            </a:r>
            <a:r>
              <a:rPr lang="en-US" baseline="0" dirty="0" smtClean="0">
                <a:sym typeface="Symbol" panose="05050102010706020507" pitchFamily="18" charset="2"/>
              </a:rPr>
              <a:t> &lt; 10^-2</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33</a:t>
            </a:fld>
            <a:endParaRPr lang="en-US"/>
          </a:p>
        </p:txBody>
      </p:sp>
    </p:spTree>
    <p:extLst>
      <p:ext uri="{BB962C8B-B14F-4D97-AF65-F5344CB8AC3E}">
        <p14:creationId xmlns:p14="http://schemas.microsoft.com/office/powerpoint/2010/main" val="334164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sym typeface="Symbol" panose="05050102010706020507" pitchFamily="18" charset="2"/>
              </a:rPr>
              <a:t> 3 m</a:t>
            </a:r>
            <a:endParaRPr lang="en-US"/>
          </a:p>
        </p:txBody>
      </p:sp>
      <p:sp>
        <p:nvSpPr>
          <p:cNvPr id="4" name="Slide Number Placeholder 3"/>
          <p:cNvSpPr>
            <a:spLocks noGrp="1"/>
          </p:cNvSpPr>
          <p:nvPr>
            <p:ph type="sldNum" sz="quarter" idx="10"/>
          </p:nvPr>
        </p:nvSpPr>
        <p:spPr/>
        <p:txBody>
          <a:bodyPr/>
          <a:lstStyle/>
          <a:p>
            <a:fld id="{78C929A5-4F13-41D6-AA82-E5089A2B32C3}" type="slidenum">
              <a:rPr lang="en-US" smtClean="0"/>
              <a:t>35</a:t>
            </a:fld>
            <a:endParaRPr lang="en-US"/>
          </a:p>
        </p:txBody>
      </p:sp>
    </p:spTree>
    <p:extLst>
      <p:ext uri="{BB962C8B-B14F-4D97-AF65-F5344CB8AC3E}">
        <p14:creationId xmlns:p14="http://schemas.microsoft.com/office/powerpoint/2010/main" val="116871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perfect conductor possesses a  value of impedance = 0.</a:t>
            </a:r>
          </a:p>
          <a:p>
            <a:r>
              <a:rPr lang="en-US" baseline="0" dirty="0" smtClean="0"/>
              <a:t>Thus good conductors are very good reflectors of EM waves.</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39</a:t>
            </a:fld>
            <a:endParaRPr lang="en-US"/>
          </a:p>
        </p:txBody>
      </p:sp>
    </p:spTree>
    <p:extLst>
      <p:ext uri="{BB962C8B-B14F-4D97-AF65-F5344CB8AC3E}">
        <p14:creationId xmlns:p14="http://schemas.microsoft.com/office/powerpoint/2010/main" val="348799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40</a:t>
            </a:fld>
            <a:endParaRPr lang="en-US"/>
          </a:p>
        </p:txBody>
      </p:sp>
    </p:spTree>
    <p:extLst>
      <p:ext uri="{BB962C8B-B14F-4D97-AF65-F5344CB8AC3E}">
        <p14:creationId xmlns:p14="http://schemas.microsoft.com/office/powerpoint/2010/main" val="275850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 electric field (V/m)</a:t>
            </a:r>
          </a:p>
          <a:p>
            <a:r>
              <a:rPr lang="en-US" dirty="0" smtClean="0"/>
              <a:t>H = magnetic field</a:t>
            </a:r>
            <a:r>
              <a:rPr lang="en-US" baseline="0" dirty="0" smtClean="0"/>
              <a:t> (A/m)</a:t>
            </a:r>
          </a:p>
          <a:p>
            <a:r>
              <a:rPr lang="en-US" baseline="0" dirty="0" smtClean="0"/>
              <a:t>B = magnetic flux density (</a:t>
            </a:r>
            <a:r>
              <a:rPr lang="en-US" baseline="0" dirty="0" err="1" smtClean="0"/>
              <a:t>Wb</a:t>
            </a:r>
            <a:r>
              <a:rPr lang="en-US" baseline="0" dirty="0" smtClean="0"/>
              <a:t>/m^2)</a:t>
            </a:r>
          </a:p>
          <a:p>
            <a:r>
              <a:rPr lang="en-US" baseline="0" dirty="0" smtClean="0"/>
              <a:t>D = electric flux density (C/m^2)</a:t>
            </a:r>
          </a:p>
          <a:p>
            <a:r>
              <a:rPr lang="en-US" baseline="0" dirty="0" smtClean="0"/>
              <a:t>J = current density (A/m^2)</a:t>
            </a:r>
          </a:p>
          <a:p>
            <a:pPr marL="171450" indent="-171450">
              <a:buFont typeface="Symbol" panose="05050102010706020507" pitchFamily="18" charset="2"/>
              <a:buChar char="r"/>
            </a:pPr>
            <a:r>
              <a:rPr lang="en-US" baseline="0" dirty="0" smtClean="0">
                <a:sym typeface="Symbol" panose="05050102010706020507" pitchFamily="18" charset="2"/>
              </a:rPr>
              <a:t>= volume charge density (c/m^3)</a:t>
            </a:r>
          </a:p>
          <a:p>
            <a:pPr marL="0" indent="0">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a:t>
            </a:fld>
            <a:endParaRPr lang="en-US"/>
          </a:p>
        </p:txBody>
      </p:sp>
    </p:spTree>
    <p:extLst>
      <p:ext uri="{BB962C8B-B14F-4D97-AF65-F5344CB8AC3E}">
        <p14:creationId xmlns:p14="http://schemas.microsoft.com/office/powerpoint/2010/main" val="40741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Symbol" panose="05050102010706020507" pitchFamily="18" charset="2"/>
              </a:rPr>
              <a:t>98%</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48</a:t>
            </a:fld>
            <a:endParaRPr lang="en-US"/>
          </a:p>
        </p:txBody>
      </p:sp>
    </p:spTree>
    <p:extLst>
      <p:ext uri="{BB962C8B-B14F-4D97-AF65-F5344CB8AC3E}">
        <p14:creationId xmlns:p14="http://schemas.microsoft.com/office/powerpoint/2010/main" val="36932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e"/>
            </a:pPr>
            <a:r>
              <a:rPr lang="en-US" dirty="0" smtClean="0">
                <a:sym typeface="Symbol" panose="05050102010706020507" pitchFamily="18" charset="2"/>
              </a:rPr>
              <a:t>=</a:t>
            </a:r>
            <a:r>
              <a:rPr lang="en-US" baseline="0" dirty="0" smtClean="0">
                <a:sym typeface="Symbol" panose="05050102010706020507" pitchFamily="18" charset="2"/>
              </a:rPr>
              <a:t> permittivity : the measure of the resistance that is encountered when forming an electric field in the medium</a:t>
            </a:r>
          </a:p>
          <a:p>
            <a:pPr marL="0" indent="0">
              <a:buFont typeface="Symbol" panose="05050102010706020507" pitchFamily="18" charset="2"/>
              <a:buNone/>
            </a:pPr>
            <a:r>
              <a:rPr lang="en-US" baseline="0" dirty="0" smtClean="0">
                <a:sym typeface="Symbol" panose="05050102010706020507" pitchFamily="18" charset="2"/>
              </a:rPr>
              <a:t> = permeability : the degree of magnetization of a material in response to a magnetic field. Or the measure of the ability of material to support the forming of a </a:t>
            </a:r>
            <a:r>
              <a:rPr lang="en-US" baseline="0" dirty="0" err="1" smtClean="0">
                <a:sym typeface="Symbol" panose="05050102010706020507" pitchFamily="18" charset="2"/>
              </a:rPr>
              <a:t>magnetid</a:t>
            </a:r>
            <a:r>
              <a:rPr lang="en-US" baseline="0" dirty="0" smtClean="0">
                <a:sym typeface="Symbol" panose="05050102010706020507" pitchFamily="18" charset="2"/>
              </a:rPr>
              <a:t> field within itself.</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a:t>
            </a:fld>
            <a:endParaRPr lang="en-US"/>
          </a:p>
        </p:txBody>
      </p:sp>
    </p:spTree>
    <p:extLst>
      <p:ext uri="{BB962C8B-B14F-4D97-AF65-F5344CB8AC3E}">
        <p14:creationId xmlns:p14="http://schemas.microsoft.com/office/powerpoint/2010/main" val="214277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properties of wave</a:t>
            </a:r>
            <a:r>
              <a:rPr lang="en-US" baseline="0" dirty="0" smtClean="0"/>
              <a:t> include  amplitude, phase, frequency, wavelength </a:t>
            </a:r>
            <a:r>
              <a:rPr lang="en-US" baseline="0" smtClean="0"/>
              <a:t>and speed.</a:t>
            </a:r>
            <a:endParaRPr lang="en-US"/>
          </a:p>
        </p:txBody>
      </p:sp>
      <p:sp>
        <p:nvSpPr>
          <p:cNvPr id="4" name="Slide Number Placeholder 3"/>
          <p:cNvSpPr>
            <a:spLocks noGrp="1"/>
          </p:cNvSpPr>
          <p:nvPr>
            <p:ph type="sldNum" sz="quarter" idx="10"/>
          </p:nvPr>
        </p:nvSpPr>
        <p:spPr/>
        <p:txBody>
          <a:bodyPr/>
          <a:lstStyle/>
          <a:p>
            <a:fld id="{78C929A5-4F13-41D6-AA82-E5089A2B32C3}" type="slidenum">
              <a:rPr lang="en-US" smtClean="0"/>
              <a:t>5</a:t>
            </a:fld>
            <a:endParaRPr lang="en-US"/>
          </a:p>
        </p:txBody>
      </p:sp>
    </p:spTree>
    <p:extLst>
      <p:ext uri="{BB962C8B-B14F-4D97-AF65-F5344CB8AC3E}">
        <p14:creationId xmlns:p14="http://schemas.microsoft.com/office/powerpoint/2010/main" val="409300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plane wave is said to be linearly polarized</a:t>
            </a:r>
            <a:r>
              <a:rPr lang="en-US" baseline="0" dirty="0" smtClean="0"/>
              <a:t> because the electric vector is always along the x axis and similarly, the magnetic vector is always along the y axis.</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8</a:t>
            </a:fld>
            <a:endParaRPr lang="en-US"/>
          </a:p>
        </p:txBody>
      </p:sp>
    </p:spTree>
    <p:extLst>
      <p:ext uri="{BB962C8B-B14F-4D97-AF65-F5344CB8AC3E}">
        <p14:creationId xmlns:p14="http://schemas.microsoft.com/office/powerpoint/2010/main" val="34902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10</a:t>
            </a:fld>
            <a:endParaRPr lang="en-US"/>
          </a:p>
        </p:txBody>
      </p:sp>
    </p:spTree>
    <p:extLst>
      <p:ext uri="{BB962C8B-B14F-4D97-AF65-F5344CB8AC3E}">
        <p14:creationId xmlns:p14="http://schemas.microsoft.com/office/powerpoint/2010/main" val="246233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a:t>
            </a:r>
            <a:r>
              <a:rPr lang="en-US" baseline="0" dirty="0" smtClean="0"/>
              <a:t>s represent the  EM wave propagates in the z direction.</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11</a:t>
            </a:fld>
            <a:endParaRPr lang="en-US"/>
          </a:p>
        </p:txBody>
      </p:sp>
    </p:spTree>
    <p:extLst>
      <p:ext uri="{BB962C8B-B14F-4D97-AF65-F5344CB8AC3E}">
        <p14:creationId xmlns:p14="http://schemas.microsoft.com/office/powerpoint/2010/main" val="30922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  the time</a:t>
            </a:r>
            <a:r>
              <a:rPr lang="en-US" baseline="0" dirty="0" smtClean="0"/>
              <a:t> average of the magnitude of the </a:t>
            </a:r>
            <a:r>
              <a:rPr lang="en-US" baseline="0" dirty="0" err="1" smtClean="0"/>
              <a:t>poyntin</a:t>
            </a:r>
            <a:r>
              <a:rPr lang="en-US" baseline="0" dirty="0" smtClean="0"/>
              <a:t> vector</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15</a:t>
            </a:fld>
            <a:endParaRPr lang="en-US"/>
          </a:p>
        </p:txBody>
      </p:sp>
    </p:spTree>
    <p:extLst>
      <p:ext uri="{BB962C8B-B14F-4D97-AF65-F5344CB8AC3E}">
        <p14:creationId xmlns:p14="http://schemas.microsoft.com/office/powerpoint/2010/main" val="170276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 (3) from page 6</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17</a:t>
            </a:fld>
            <a:endParaRPr lang="en-US"/>
          </a:p>
        </p:txBody>
      </p:sp>
    </p:spTree>
    <p:extLst>
      <p:ext uri="{BB962C8B-B14F-4D97-AF65-F5344CB8AC3E}">
        <p14:creationId xmlns:p14="http://schemas.microsoft.com/office/powerpoint/2010/main" val="409971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83AF2-B42A-4E4A-83EC-095C1C87D2EC}"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9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C656D-D055-47CD-901C-FACAB3278471}"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66923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D34D5-5C96-4A3D-94A1-C0FF69AA2FCC}"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41465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B1C318-3405-45E4-B074-1B6D2533910F}"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28015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39A0D-0C64-4151-A6B8-885ADA3325AF}"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8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F55283-EE93-49CE-8002-7A3BEB26A698}" type="datetime1">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235330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ADF6B5-118C-480A-8E28-BC54AE92FA33}" type="datetime1">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5073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FBDAC-913A-4330-8C20-AC1F7234800B}" type="datetime1">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4495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FCF561-CB83-4E86-B6B6-D2B8FE5A80B6}" type="datetime1">
              <a:rPr lang="en-US" smtClean="0"/>
              <a:t>10/8/2018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65179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722A4F-0EFF-4FB8-A25E-E2AB2F036FF2}" type="datetime1">
              <a:rPr lang="en-US" smtClean="0"/>
              <a:t>10/8/2018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27AFB1-D122-4AAA-BF3A-ECD167F20DE5}" type="slidenum">
              <a:rPr lang="en-US" smtClean="0"/>
              <a:t>‹#›</a:t>
            </a:fld>
            <a:endParaRPr lang="en-US"/>
          </a:p>
        </p:txBody>
      </p:sp>
    </p:spTree>
    <p:extLst>
      <p:ext uri="{BB962C8B-B14F-4D97-AF65-F5344CB8AC3E}">
        <p14:creationId xmlns:p14="http://schemas.microsoft.com/office/powerpoint/2010/main" val="15765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BEB73-E39F-437F-A702-85AB20369F61}" type="datetime1">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46575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DC587E-8D96-4C04-863E-9193DAD80C1A}" type="datetime1">
              <a:rPr lang="en-US" smtClean="0"/>
              <a:t>10/8/2018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27AFB1-D122-4AAA-BF3A-ECD167F20DE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7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8.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 Id="rId9"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2.wmf"/><Relationship Id="rId3" Type="http://schemas.openxmlformats.org/officeDocument/2006/relationships/notesSlide" Target="../notesSlides/notesSlide9.xml"/><Relationship Id="rId7" Type="http://schemas.openxmlformats.org/officeDocument/2006/relationships/image" Target="../media/image40.wmf"/><Relationship Id="rId12" Type="http://schemas.openxmlformats.org/officeDocument/2006/relationships/oleObject" Target="../embeddings/oleObject28.bin"/><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0.bin"/><Relationship Id="rId1" Type="http://schemas.openxmlformats.org/officeDocument/2006/relationships/vmlDrawing" Target="../drawings/vmlDrawing12.vml"/><Relationship Id="rId6" Type="http://schemas.openxmlformats.org/officeDocument/2006/relationships/oleObject" Target="../embeddings/oleObject26.bin"/><Relationship Id="rId11" Type="http://schemas.openxmlformats.org/officeDocument/2006/relationships/image" Target="../media/image46.emf"/><Relationship Id="rId5" Type="http://schemas.openxmlformats.org/officeDocument/2006/relationships/image" Target="../media/image39.wmf"/><Relationship Id="rId15" Type="http://schemas.openxmlformats.org/officeDocument/2006/relationships/image" Target="../media/image43.wmf"/><Relationship Id="rId10" Type="http://schemas.openxmlformats.org/officeDocument/2006/relationships/image" Target="../media/image45.emf"/><Relationship Id="rId4" Type="http://schemas.openxmlformats.org/officeDocument/2006/relationships/oleObject" Target="../embeddings/oleObject25.bin"/><Relationship Id="rId9" Type="http://schemas.openxmlformats.org/officeDocument/2006/relationships/image" Target="../media/image41.wmf"/><Relationship Id="rId1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wmf"/><Relationship Id="rId5" Type="http://schemas.openxmlformats.org/officeDocument/2006/relationships/oleObject" Target="../embeddings/oleObject32.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0.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6.bin"/><Relationship Id="rId11" Type="http://schemas.openxmlformats.org/officeDocument/2006/relationships/image" Target="../media/image53.wmf"/><Relationship Id="rId5" Type="http://schemas.openxmlformats.org/officeDocument/2006/relationships/image" Target="../media/image44.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57.emf"/><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54.wmf"/><Relationship Id="rId4" Type="http://schemas.openxmlformats.org/officeDocument/2006/relationships/oleObject" Target="../embeddings/oleObject39.bin"/><Relationship Id="rId9" Type="http://schemas.openxmlformats.org/officeDocument/2006/relationships/image" Target="../media/image56.wmf"/></Relationships>
</file>

<file path=ppt/slides/_rels/slide2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42.bin"/><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60.emf"/><Relationship Id="rId4" Type="http://schemas.openxmlformats.org/officeDocument/2006/relationships/image" Target="../media/image58.wmf"/></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5.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1.emf"/><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6.emf"/><Relationship Id="rId5" Type="http://schemas.openxmlformats.org/officeDocument/2006/relationships/image" Target="../media/image64.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2.emf"/><Relationship Id="rId5" Type="http://schemas.openxmlformats.org/officeDocument/2006/relationships/image" Target="../media/image67.wmf"/><Relationship Id="rId4" Type="http://schemas.openxmlformats.org/officeDocument/2006/relationships/oleObject" Target="../embeddings/oleObject46.bin"/></Relationships>
</file>

<file path=ppt/slides/_rels/slide2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notesSlide" Target="../notesSlides/notesSlide11.xml"/><Relationship Id="rId7"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1.emf"/><Relationship Id="rId11"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oleObject" Target="../embeddings/oleObject48.bin"/><Relationship Id="rId4" Type="http://schemas.openxmlformats.org/officeDocument/2006/relationships/oleObject" Target="../embeddings/oleObject47.bin"/><Relationship Id="rId9" Type="http://schemas.openxmlformats.org/officeDocument/2006/relationships/image" Target="../media/image7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76.emf"/><Relationship Id="rId4" Type="http://schemas.openxmlformats.org/officeDocument/2006/relationships/image" Target="../media/image75.wmf"/></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0.bin"/><Relationship Id="rId5" Type="http://schemas.openxmlformats.org/officeDocument/2006/relationships/image" Target="../media/image79.emf"/><Relationship Id="rId4" Type="http://schemas.openxmlformats.org/officeDocument/2006/relationships/image" Target="../media/image73.emf"/></Relationships>
</file>

<file path=ppt/slides/_rels/slide3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34.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5.wmf"/><Relationship Id="rId5" Type="http://schemas.openxmlformats.org/officeDocument/2006/relationships/oleObject" Target="../embeddings/oleObject51.bin"/><Relationship Id="rId4" Type="http://schemas.openxmlformats.org/officeDocument/2006/relationships/image" Target="../media/image87.emf"/></Relationships>
</file>

<file path=ppt/slides/_rels/slide3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0.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55.bin"/><Relationship Id="rId14" Type="http://schemas.openxmlformats.org/officeDocument/2006/relationships/image" Target="../media/image9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6.wmf"/><Relationship Id="rId5" Type="http://schemas.openxmlformats.org/officeDocument/2006/relationships/oleObject" Target="../embeddings/oleObject59.bin"/><Relationship Id="rId4" Type="http://schemas.openxmlformats.org/officeDocument/2006/relationships/image" Target="../media/image95.wmf"/></Relationships>
</file>

<file path=ppt/slides/_rels/slide38.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0.emf"/><Relationship Id="rId5" Type="http://schemas.openxmlformats.org/officeDocument/2006/relationships/image" Target="../media/image99.wmf"/><Relationship Id="rId4" Type="http://schemas.openxmlformats.org/officeDocument/2006/relationships/oleObject" Target="../embeddings/oleObject6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notesSlide" Target="../notesSlides/notesSlide19.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2.wmf"/><Relationship Id="rId5" Type="http://schemas.openxmlformats.org/officeDocument/2006/relationships/oleObject" Target="../embeddings/oleObject61.bin"/><Relationship Id="rId4" Type="http://schemas.openxmlformats.org/officeDocument/2006/relationships/image" Target="../media/image10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6.wmf"/><Relationship Id="rId5" Type="http://schemas.openxmlformats.org/officeDocument/2006/relationships/oleObject" Target="../embeddings/oleObject64.bin"/><Relationship Id="rId4" Type="http://schemas.openxmlformats.org/officeDocument/2006/relationships/image" Target="../media/image105.wmf"/></Relationships>
</file>

<file path=ppt/slides/_rels/slide42.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8.wmf"/><Relationship Id="rId5" Type="http://schemas.openxmlformats.org/officeDocument/2006/relationships/oleObject" Target="../embeddings/oleObject66.bin"/><Relationship Id="rId4" Type="http://schemas.openxmlformats.org/officeDocument/2006/relationships/image" Target="../media/image107.wmf"/></Relationships>
</file>

<file path=ppt/slides/_rels/slide43.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3.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image" Target="../media/image112.wmf"/><Relationship Id="rId4" Type="http://schemas.openxmlformats.org/officeDocument/2006/relationships/oleObject" Target="../embeddings/oleObject68.bin"/></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17.emf"/><Relationship Id="rId5" Type="http://schemas.openxmlformats.org/officeDocument/2006/relationships/image" Target="../media/image115.wmf"/><Relationship Id="rId4" Type="http://schemas.openxmlformats.org/officeDocument/2006/relationships/oleObject" Target="../embeddings/oleObject70.bin"/></Relationships>
</file>

<file path=ppt/slides/_rels/slide46.xml.rels><?xml version="1.0" encoding="UTF-8" standalone="yes"?>
<Relationships xmlns="http://schemas.openxmlformats.org/package/2006/relationships"><Relationship Id="rId3" Type="http://schemas.openxmlformats.org/officeDocument/2006/relationships/image" Target="../media/image119.gif"/><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gif"/></Relationships>
</file>

<file path=ppt/slides/_rels/slide4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2.wmf"/><Relationship Id="rId5" Type="http://schemas.openxmlformats.org/officeDocument/2006/relationships/oleObject" Target="../embeddings/oleObject72.bin"/><Relationship Id="rId4" Type="http://schemas.openxmlformats.org/officeDocument/2006/relationships/image" Target="../media/image121.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9.bin"/><Relationship Id="rId1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156" y="771831"/>
            <a:ext cx="10442190" cy="3566160"/>
          </a:xfrm>
        </p:spPr>
        <p:txBody>
          <a:bodyPr/>
          <a:lstStyle/>
          <a:p>
            <a:r>
              <a:rPr lang="en-US" b="1" dirty="0" smtClean="0">
                <a:latin typeface="Times New Roman" panose="02020603050405020304" pitchFamily="18" charset="0"/>
                <a:cs typeface="Times New Roman" panose="02020603050405020304" pitchFamily="18" charset="0"/>
              </a:rPr>
              <a:t>Electromagnetic Waves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a:t>9</a:t>
            </a:r>
            <a:r>
              <a:rPr lang="en-US" baseline="30000" smtClean="0"/>
              <a:t>th</a:t>
            </a:r>
            <a:r>
              <a:rPr lang="en-US" smtClean="0"/>
              <a:t> </a:t>
            </a:r>
            <a:r>
              <a:rPr lang="en-US" dirty="0" smtClean="0"/>
              <a:t>October 2018</a:t>
            </a:r>
            <a:endParaRPr lang="en-US" dirty="0"/>
          </a:p>
        </p:txBody>
      </p:sp>
      <p:sp>
        <p:nvSpPr>
          <p:cNvPr id="4" name="Slide Number Placeholder 3"/>
          <p:cNvSpPr>
            <a:spLocks noGrp="1"/>
          </p:cNvSpPr>
          <p:nvPr>
            <p:ph type="sldNum" sz="quarter" idx="12"/>
          </p:nvPr>
        </p:nvSpPr>
        <p:spPr/>
        <p:txBody>
          <a:bodyPr/>
          <a:lstStyle/>
          <a:p>
            <a:fld id="{F527AFB1-D122-4AAA-BF3A-ECD167F20DE5}" type="slidenum">
              <a:rPr lang="en-US" smtClean="0"/>
              <a:t>1</a:t>
            </a:fld>
            <a:endParaRPr lang="en-US"/>
          </a:p>
        </p:txBody>
      </p:sp>
    </p:spTree>
    <p:extLst>
      <p:ext uri="{BB962C8B-B14F-4D97-AF65-F5344CB8AC3E}">
        <p14:creationId xmlns:p14="http://schemas.microsoft.com/office/powerpoint/2010/main" val="176961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Recall a formal derivation of the wave equation from </a:t>
            </a:r>
            <a:r>
              <a:rPr lang="en-US" dirty="0">
                <a:latin typeface="Times New Roman" panose="02020603050405020304" pitchFamily="18" charset="0"/>
                <a:cs typeface="Times New Roman" panose="02020603050405020304" pitchFamily="18" charset="0"/>
              </a:rPr>
              <a:t>Maxwell’s </a:t>
            </a:r>
            <a:r>
              <a:rPr lang="en-US" dirty="0" smtClean="0">
                <a:latin typeface="Times New Roman" panose="02020603050405020304" pitchFamily="18" charset="0"/>
                <a:cs typeface="Times New Roman" panose="02020603050405020304" pitchFamily="18" charset="0"/>
              </a:rPr>
              <a:t>equations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in dielectric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80895"/>
          </a:xfrm>
        </p:spPr>
        <p:txBody>
          <a:bodyPr>
            <a:normAutofit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wave equation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Possible solution for the wave equation may be given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substituting the solution in the wave equation, we obtain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Finally, the wave equation in free space becomes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88089213"/>
              </p:ext>
            </p:extLst>
          </p:nvPr>
        </p:nvGraphicFramePr>
        <p:xfrm>
          <a:off x="3894455" y="1635761"/>
          <a:ext cx="1825625" cy="788988"/>
        </p:xfrm>
        <a:graphic>
          <a:graphicData uri="http://schemas.openxmlformats.org/presentationml/2006/ole">
            <mc:AlternateContent xmlns:mc="http://schemas.openxmlformats.org/markup-compatibility/2006">
              <mc:Choice xmlns:v="urn:schemas-microsoft-com:vml" Requires="v">
                <p:oleObj spid="_x0000_s6530" name="Equation" r:id="rId4" imgW="1028520" imgH="444240" progId="Equation.DSMT4">
                  <p:embed/>
                </p:oleObj>
              </mc:Choice>
              <mc:Fallback>
                <p:oleObj name="Equation" r:id="rId4" imgW="1028520" imgH="444240" progId="Equation.DSMT4">
                  <p:embed/>
                  <p:pic>
                    <p:nvPicPr>
                      <p:cNvPr id="0" name=""/>
                      <p:cNvPicPr/>
                      <p:nvPr/>
                    </p:nvPicPr>
                    <p:blipFill>
                      <a:blip r:embed="rId5"/>
                      <a:stretch>
                        <a:fillRect/>
                      </a:stretch>
                    </p:blipFill>
                    <p:spPr>
                      <a:xfrm>
                        <a:off x="3894455" y="1635761"/>
                        <a:ext cx="1825625" cy="7889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35415183"/>
              </p:ext>
            </p:extLst>
          </p:nvPr>
        </p:nvGraphicFramePr>
        <p:xfrm>
          <a:off x="8380447" y="2249714"/>
          <a:ext cx="2623924" cy="609599"/>
        </p:xfrm>
        <a:graphic>
          <a:graphicData uri="http://schemas.openxmlformats.org/presentationml/2006/ole">
            <mc:AlternateContent xmlns:mc="http://schemas.openxmlformats.org/markup-compatibility/2006">
              <mc:Choice xmlns:v="urn:schemas-microsoft-com:vml" Requires="v">
                <p:oleObj spid="_x0000_s6531" name="Equation" r:id="rId6" imgW="1257120" imgH="291960" progId="Equation.DSMT4">
                  <p:embed/>
                </p:oleObj>
              </mc:Choice>
              <mc:Fallback>
                <p:oleObj name="Equation" r:id="rId6" imgW="1257120" imgH="291960" progId="Equation.DSMT4">
                  <p:embed/>
                  <p:pic>
                    <p:nvPicPr>
                      <p:cNvPr id="0" name=""/>
                      <p:cNvPicPr/>
                      <p:nvPr/>
                    </p:nvPicPr>
                    <p:blipFill>
                      <a:blip r:embed="rId7"/>
                      <a:stretch>
                        <a:fillRect/>
                      </a:stretch>
                    </p:blipFill>
                    <p:spPr>
                      <a:xfrm>
                        <a:off x="8380447" y="2249714"/>
                        <a:ext cx="2623924" cy="6095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76841711"/>
              </p:ext>
            </p:extLst>
          </p:nvPr>
        </p:nvGraphicFramePr>
        <p:xfrm>
          <a:off x="3255283" y="3381828"/>
          <a:ext cx="4650508" cy="2024517"/>
        </p:xfrm>
        <a:graphic>
          <a:graphicData uri="http://schemas.openxmlformats.org/presentationml/2006/ole">
            <mc:AlternateContent xmlns:mc="http://schemas.openxmlformats.org/markup-compatibility/2006">
              <mc:Choice xmlns:v="urn:schemas-microsoft-com:vml" Requires="v">
                <p:oleObj spid="_x0000_s6532" name="Equation" r:id="rId8" imgW="2565360" imgH="1117440" progId="Equation.DSMT4">
                  <p:embed/>
                </p:oleObj>
              </mc:Choice>
              <mc:Fallback>
                <p:oleObj name="Equation" r:id="rId8" imgW="2565360" imgH="1117440" progId="Equation.DSMT4">
                  <p:embed/>
                  <p:pic>
                    <p:nvPicPr>
                      <p:cNvPr id="0" name=""/>
                      <p:cNvPicPr/>
                      <p:nvPr/>
                    </p:nvPicPr>
                    <p:blipFill>
                      <a:blip r:embed="rId9"/>
                      <a:stretch>
                        <a:fillRect/>
                      </a:stretch>
                    </p:blipFill>
                    <p:spPr>
                      <a:xfrm>
                        <a:off x="3255283" y="3381828"/>
                        <a:ext cx="4650508" cy="202451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80005387"/>
              </p:ext>
            </p:extLst>
          </p:nvPr>
        </p:nvGraphicFramePr>
        <p:xfrm>
          <a:off x="7728923" y="5406345"/>
          <a:ext cx="1801812" cy="788988"/>
        </p:xfrm>
        <a:graphic>
          <a:graphicData uri="http://schemas.openxmlformats.org/presentationml/2006/ole">
            <mc:AlternateContent xmlns:mc="http://schemas.openxmlformats.org/markup-compatibility/2006">
              <mc:Choice xmlns:v="urn:schemas-microsoft-com:vml" Requires="v">
                <p:oleObj spid="_x0000_s6533" name="Equation" r:id="rId10" imgW="1015920" imgH="444240" progId="Equation.DSMT4">
                  <p:embed/>
                </p:oleObj>
              </mc:Choice>
              <mc:Fallback>
                <p:oleObj name="Equation" r:id="rId10" imgW="1015920" imgH="444240" progId="Equation.DSMT4">
                  <p:embed/>
                  <p:pic>
                    <p:nvPicPr>
                      <p:cNvPr id="0" name=""/>
                      <p:cNvPicPr/>
                      <p:nvPr/>
                    </p:nvPicPr>
                    <p:blipFill>
                      <a:blip r:embed="rId11"/>
                      <a:stretch>
                        <a:fillRect/>
                      </a:stretch>
                    </p:blipFill>
                    <p:spPr>
                      <a:xfrm>
                        <a:off x="7728923" y="5406345"/>
                        <a:ext cx="1801812" cy="788988"/>
                      </a:xfrm>
                      <a:prstGeom prst="rect">
                        <a:avLst/>
                      </a:prstGeom>
                    </p:spPr>
                  </p:pic>
                </p:oleObj>
              </mc:Fallback>
            </mc:AlternateContent>
          </a:graphicData>
        </a:graphic>
      </p:graphicFrame>
    </p:spTree>
    <p:extLst>
      <p:ext uri="{BB962C8B-B14F-4D97-AF65-F5344CB8AC3E}">
        <p14:creationId xmlns:p14="http://schemas.microsoft.com/office/powerpoint/2010/main" val="62182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a:t>
            </a:r>
            <a:r>
              <a:rPr lang="en-US" dirty="0" smtClean="0">
                <a:latin typeface="Times New Roman" panose="02020603050405020304" pitchFamily="18" charset="0"/>
                <a:cs typeface="Times New Roman" panose="02020603050405020304" pitchFamily="18" charset="0"/>
                <a:sym typeface="Symbol" panose="05050102010706020507" pitchFamily="18" charset="2"/>
              </a:rPr>
              <a:t>dielectric :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plane-polarized waves (2)</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vector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and </a:t>
            </a:r>
            <a:r>
              <a:rPr lang="en-US" sz="2400" i="1"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obey the same wave equation.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free space, the velocity is that of light given as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11</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60243045"/>
              </p:ext>
            </p:extLst>
          </p:nvPr>
        </p:nvGraphicFramePr>
        <p:xfrm>
          <a:off x="7481207" y="2256292"/>
          <a:ext cx="1612650" cy="573994"/>
        </p:xfrm>
        <a:graphic>
          <a:graphicData uri="http://schemas.openxmlformats.org/presentationml/2006/ole">
            <mc:AlternateContent xmlns:mc="http://schemas.openxmlformats.org/markup-compatibility/2006">
              <mc:Choice xmlns:v="urn:schemas-microsoft-com:vml" Requires="v">
                <p:oleObj spid="_x0000_s4197" name="Equation" r:id="rId4" imgW="749160" imgH="266400" progId="Equation.DSMT4">
                  <p:embed/>
                </p:oleObj>
              </mc:Choice>
              <mc:Fallback>
                <p:oleObj name="Equation" r:id="rId4" imgW="749160" imgH="266400" progId="Equation.DSMT4">
                  <p:embed/>
                  <p:pic>
                    <p:nvPicPr>
                      <p:cNvPr id="0" name=""/>
                      <p:cNvPicPr/>
                      <p:nvPr/>
                    </p:nvPicPr>
                    <p:blipFill>
                      <a:blip r:embed="rId5"/>
                      <a:stretch>
                        <a:fillRect/>
                      </a:stretch>
                    </p:blipFill>
                    <p:spPr>
                      <a:xfrm>
                        <a:off x="7481207" y="2256292"/>
                        <a:ext cx="1612650" cy="573994"/>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9693" y="2914841"/>
            <a:ext cx="9462256" cy="3972188"/>
          </a:xfrm>
          <a:prstGeom prst="rect">
            <a:avLst/>
          </a:prstGeom>
        </p:spPr>
      </p:pic>
      <p:sp>
        <p:nvSpPr>
          <p:cNvPr id="11" name="TextBox 10"/>
          <p:cNvSpPr txBox="1"/>
          <p:nvPr/>
        </p:nvSpPr>
        <p:spPr>
          <a:xfrm>
            <a:off x="5307596" y="3735211"/>
            <a:ext cx="449942" cy="307777"/>
          </a:xfrm>
          <a:prstGeom prst="rect">
            <a:avLst/>
          </a:prstGeom>
          <a:solidFill>
            <a:schemeClr val="bg1"/>
          </a:solidFill>
        </p:spPr>
        <p:txBody>
          <a:bodyPr wrap="square" rtlCol="0">
            <a:spAutoFit/>
          </a:bodyPr>
          <a:lstStyle/>
          <a:p>
            <a:r>
              <a:rPr lang="en-US" sz="1400" dirty="0" err="1" smtClean="0"/>
              <a:t>H</a:t>
            </a:r>
            <a:r>
              <a:rPr lang="en-US" sz="1400" baseline="-25000" dirty="0" err="1" smtClean="0"/>
              <a:t>y</a:t>
            </a:r>
            <a:endParaRPr lang="en-US" sz="1400" baseline="-25000" dirty="0"/>
          </a:p>
        </p:txBody>
      </p:sp>
      <p:sp>
        <p:nvSpPr>
          <p:cNvPr id="12" name="TextBox 11"/>
          <p:cNvSpPr txBox="1"/>
          <p:nvPr/>
        </p:nvSpPr>
        <p:spPr>
          <a:xfrm>
            <a:off x="5233647" y="3010800"/>
            <a:ext cx="3243942"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Solutions of the wave equations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51687" y="3029651"/>
            <a:ext cx="3341526"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vector product gives direction of the energy flow. This can be seen from the product dimension:</a:t>
            </a:r>
            <a:endParaRPr lang="en-US" sz="24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a:off x="8560621" y="4968643"/>
            <a:ext cx="3548346" cy="783750"/>
          </a:xfrm>
          <a:prstGeom prst="rect">
            <a:avLst/>
          </a:prstGeom>
        </p:spPr>
      </p:pic>
      <p:sp>
        <p:nvSpPr>
          <p:cNvPr id="16" name="Rectangle 15"/>
          <p:cNvSpPr/>
          <p:nvPr/>
        </p:nvSpPr>
        <p:spPr>
          <a:xfrm>
            <a:off x="8477589" y="3010800"/>
            <a:ext cx="3714411" cy="2858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4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12" y="286603"/>
            <a:ext cx="10058400" cy="816483"/>
          </a:xfrm>
        </p:spPr>
        <p:txBody>
          <a:bodyPr/>
          <a:lstStyle/>
          <a:p>
            <a:r>
              <a:rPr lang="en-US" b="1" dirty="0" smtClean="0">
                <a:latin typeface="Times New Roman" panose="02020603050405020304" pitchFamily="18" charset="0"/>
                <a:cs typeface="Times New Roman" panose="02020603050405020304" pitchFamily="18" charset="0"/>
              </a:rPr>
              <a:t>Plane electromagnetic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65230" y="1845734"/>
            <a:ext cx="5263913" cy="4023360"/>
          </a:xfrm>
        </p:spPr>
        <p:txBody>
          <a:bodyPr>
            <a:normAutofit/>
          </a:bodyPr>
          <a:lstStyle/>
          <a:p>
            <a:r>
              <a:rPr lang="en-US" sz="2800" dirty="0" smtClean="0">
                <a:latin typeface="Times New Roman" panose="02020603050405020304" pitchFamily="18" charset="0"/>
                <a:cs typeface="Times New Roman" panose="02020603050405020304" pitchFamily="18" charset="0"/>
              </a:rPr>
              <a:t>(a) The electric field E, magnetic field B and propagation vector k are everywhere mutually perpendicular</a:t>
            </a:r>
          </a:p>
          <a:p>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Wavefronts</a:t>
            </a:r>
            <a:r>
              <a:rPr lang="en-US" sz="2800" dirty="0" smtClean="0">
                <a:latin typeface="Times New Roman" panose="02020603050405020304" pitchFamily="18" charset="0"/>
                <a:cs typeface="Times New Roman" panose="02020603050405020304" pitchFamily="18" charset="0"/>
              </a:rPr>
              <a:t> for a linear polarized plane electromagnetic wave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12</a:t>
            </a:fld>
            <a:endParaRPr lang="en-US"/>
          </a:p>
        </p:txBody>
      </p:sp>
      <p:pic>
        <p:nvPicPr>
          <p:cNvPr id="5" name="Picture 4"/>
          <p:cNvPicPr>
            <a:picLocks noChangeAspect="1"/>
          </p:cNvPicPr>
          <p:nvPr/>
        </p:nvPicPr>
        <p:blipFill>
          <a:blip r:embed="rId2"/>
          <a:stretch>
            <a:fillRect/>
          </a:stretch>
        </p:blipFill>
        <p:spPr>
          <a:xfrm>
            <a:off x="769257" y="1103086"/>
            <a:ext cx="5795973" cy="5659478"/>
          </a:xfrm>
          <a:prstGeom prst="rect">
            <a:avLst/>
          </a:prstGeom>
        </p:spPr>
      </p:pic>
      <p:sp>
        <p:nvSpPr>
          <p:cNvPr id="6" name="TextBox 5"/>
          <p:cNvSpPr txBox="1"/>
          <p:nvPr/>
        </p:nvSpPr>
        <p:spPr>
          <a:xfrm>
            <a:off x="6985473" y="5194943"/>
            <a:ext cx="4513943"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 </a:t>
            </a:r>
            <a:r>
              <a:rPr lang="en-US" dirty="0" err="1" smtClean="0">
                <a:latin typeface="Times New Roman" panose="02020603050405020304" pitchFamily="18" charset="0"/>
                <a:cs typeface="Times New Roman" panose="02020603050405020304" pitchFamily="18" charset="0"/>
              </a:rPr>
              <a:t>Pedrotti</a:t>
            </a:r>
            <a:r>
              <a:rPr lang="en-US" dirty="0" smtClean="0">
                <a:latin typeface="Times New Roman" panose="02020603050405020304" pitchFamily="18" charset="0"/>
                <a:cs typeface="Times New Roman" panose="02020603050405020304" pitchFamily="18" charset="0"/>
              </a:rPr>
              <a:t> et. al. “Introduction to optics”, 3ed., Pearson international ( 2007)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70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Energy density of electromagnetic wave in free space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electromagnetic wave represents the transmission of </a:t>
            </a:r>
            <a:r>
              <a:rPr lang="en-US" sz="2400" dirty="0" err="1" smtClean="0">
                <a:latin typeface="Times New Roman" panose="02020603050405020304" pitchFamily="18" charset="0"/>
                <a:cs typeface="Times New Roman" panose="02020603050405020304" pitchFamily="18" charset="0"/>
              </a:rPr>
              <a:t>enegry</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energy density, in J/m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 for electric field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magnetic field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in free space are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At any specified time and place, the two field are related by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a:t>
            </a:r>
            <a:r>
              <a:rPr lang="en-US" sz="2400" i="1" dirty="0" err="1" smtClean="0">
                <a:latin typeface="Times New Roman" panose="02020603050405020304" pitchFamily="18" charset="0"/>
                <a:cs typeface="Times New Roman" panose="02020603050405020304" pitchFamily="18" charset="0"/>
              </a:rPr>
              <a:t>B</a:t>
            </a:r>
            <a:r>
              <a:rPr lang="en-US" sz="2400" i="1"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the total energy density is  </a:t>
            </a:r>
            <a:r>
              <a:rPr lang="en-US" sz="2400" i="1" dirty="0" smtClean="0">
                <a:latin typeface="Times New Roman" panose="02020603050405020304" pitchFamily="18" charset="0"/>
                <a:cs typeface="Times New Roman" panose="02020603050405020304" pitchFamily="18" charset="0"/>
              </a:rPr>
              <a:t>u</a:t>
            </a:r>
            <a:r>
              <a:rPr lang="en-US" sz="2400"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u</a:t>
            </a:r>
            <a:r>
              <a:rPr lang="en-US" sz="2400" i="1" baseline="-25000" dirty="0" err="1"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2</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 2</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B</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55017464"/>
              </p:ext>
            </p:extLst>
          </p:nvPr>
        </p:nvGraphicFramePr>
        <p:xfrm>
          <a:off x="3831408" y="3117171"/>
          <a:ext cx="3471319" cy="874258"/>
        </p:xfrm>
        <a:graphic>
          <a:graphicData uri="http://schemas.openxmlformats.org/presentationml/2006/ole">
            <mc:AlternateContent xmlns:mc="http://schemas.openxmlformats.org/markup-compatibility/2006">
              <mc:Choice xmlns:v="urn:schemas-microsoft-com:vml" Requires="v">
                <p:oleObj spid="_x0000_s7352" name="Equation" r:id="rId3" imgW="1714320" imgH="431640" progId="Equation.DSMT4">
                  <p:embed/>
                </p:oleObj>
              </mc:Choice>
              <mc:Fallback>
                <p:oleObj name="Equation" r:id="rId3" imgW="1714320" imgH="431640" progId="Equation.DSMT4">
                  <p:embed/>
                  <p:pic>
                    <p:nvPicPr>
                      <p:cNvPr id="0" name=""/>
                      <p:cNvPicPr/>
                      <p:nvPr/>
                    </p:nvPicPr>
                    <p:blipFill>
                      <a:blip r:embed="rId4"/>
                      <a:stretch>
                        <a:fillRect/>
                      </a:stretch>
                    </p:blipFill>
                    <p:spPr>
                      <a:xfrm>
                        <a:off x="3831408" y="3117171"/>
                        <a:ext cx="3471319" cy="87425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32636918"/>
              </p:ext>
            </p:extLst>
          </p:nvPr>
        </p:nvGraphicFramePr>
        <p:xfrm>
          <a:off x="3702050" y="5262563"/>
          <a:ext cx="2262188" cy="874712"/>
        </p:xfrm>
        <a:graphic>
          <a:graphicData uri="http://schemas.openxmlformats.org/presentationml/2006/ole">
            <mc:AlternateContent xmlns:mc="http://schemas.openxmlformats.org/markup-compatibility/2006">
              <mc:Choice xmlns:v="urn:schemas-microsoft-com:vml" Requires="v">
                <p:oleObj spid="_x0000_s7353" name="Equation" r:id="rId5" imgW="1117440" imgH="431640" progId="Equation.DSMT4">
                  <p:embed/>
                </p:oleObj>
              </mc:Choice>
              <mc:Fallback>
                <p:oleObj name="Equation" r:id="rId5" imgW="1117440" imgH="431640" progId="Equation.DSMT4">
                  <p:embed/>
                  <p:pic>
                    <p:nvPicPr>
                      <p:cNvPr id="0" name=""/>
                      <p:cNvPicPr/>
                      <p:nvPr/>
                    </p:nvPicPr>
                    <p:blipFill>
                      <a:blip r:embed="rId6"/>
                      <a:stretch>
                        <a:fillRect/>
                      </a:stretch>
                    </p:blipFill>
                    <p:spPr>
                      <a:xfrm>
                        <a:off x="3702050" y="5262563"/>
                        <a:ext cx="2262188" cy="874712"/>
                      </a:xfrm>
                      <a:prstGeom prst="rect">
                        <a:avLst/>
                      </a:prstGeom>
                    </p:spPr>
                  </p:pic>
                </p:oleObj>
              </mc:Fallback>
            </mc:AlternateContent>
          </a:graphicData>
        </a:graphic>
      </p:graphicFrame>
    </p:spTree>
    <p:extLst>
      <p:ext uri="{BB962C8B-B14F-4D97-AF65-F5344CB8AC3E}">
        <p14:creationId xmlns:p14="http://schemas.microsoft.com/office/powerpoint/2010/main" val="70246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anose="02020603050405020304" pitchFamily="18" charset="0"/>
                <a:cs typeface="Times New Roman" panose="02020603050405020304" pitchFamily="18" charset="0"/>
              </a:rPr>
              <a:t>Poynting</a:t>
            </a:r>
            <a:r>
              <a:rPr lang="en-US" b="1" dirty="0" smtClean="0">
                <a:latin typeface="Times New Roman" panose="02020603050405020304" pitchFamily="18" charset="0"/>
                <a:cs typeface="Times New Roman" panose="02020603050405020304" pitchFamily="18" charset="0"/>
              </a:rPr>
              <a:t> vector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45734"/>
            <a:ext cx="10441577"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the power or the rate at which energy is transported by the electromagnetic wave.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Energy flow of an EM wave in time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 The energy enclosed in the rectangular volume V flows across the surface A..</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power transferred per unit area S is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14</a:t>
            </a:fld>
            <a:endParaRPr lang="en-US"/>
          </a:p>
        </p:txBody>
      </p:sp>
      <p:pic>
        <p:nvPicPr>
          <p:cNvPr id="5" name="Picture 4"/>
          <p:cNvPicPr>
            <a:picLocks noChangeAspect="1"/>
          </p:cNvPicPr>
          <p:nvPr/>
        </p:nvPicPr>
        <p:blipFill>
          <a:blip r:embed="rId3"/>
          <a:stretch>
            <a:fillRect/>
          </a:stretch>
        </p:blipFill>
        <p:spPr>
          <a:xfrm>
            <a:off x="8018759" y="3334350"/>
            <a:ext cx="3763397" cy="172781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087317482"/>
              </p:ext>
            </p:extLst>
          </p:nvPr>
        </p:nvGraphicFramePr>
        <p:xfrm>
          <a:off x="2118221" y="3783872"/>
          <a:ext cx="5148401" cy="828767"/>
        </p:xfrm>
        <a:graphic>
          <a:graphicData uri="http://schemas.openxmlformats.org/presentationml/2006/ole">
            <mc:AlternateContent xmlns:mc="http://schemas.openxmlformats.org/markup-compatibility/2006">
              <mc:Choice xmlns:v="urn:schemas-microsoft-com:vml" Requires="v">
                <p:oleObj spid="_x0000_s8370" name="Equation" r:id="rId4" imgW="2603160" imgH="419040" progId="Equation.DSMT4">
                  <p:embed/>
                </p:oleObj>
              </mc:Choice>
              <mc:Fallback>
                <p:oleObj name="Equation" r:id="rId4" imgW="2603160" imgH="419040" progId="Equation.DSMT4">
                  <p:embed/>
                  <p:pic>
                    <p:nvPicPr>
                      <p:cNvPr id="0" name=""/>
                      <p:cNvPicPr/>
                      <p:nvPr/>
                    </p:nvPicPr>
                    <p:blipFill>
                      <a:blip r:embed="rId5"/>
                      <a:stretch>
                        <a:fillRect/>
                      </a:stretch>
                    </p:blipFill>
                    <p:spPr>
                      <a:xfrm>
                        <a:off x="2118221" y="3783872"/>
                        <a:ext cx="5148401" cy="82876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964796"/>
              </p:ext>
            </p:extLst>
          </p:nvPr>
        </p:nvGraphicFramePr>
        <p:xfrm>
          <a:off x="4525282" y="5693675"/>
          <a:ext cx="854075" cy="350838"/>
        </p:xfrm>
        <a:graphic>
          <a:graphicData uri="http://schemas.openxmlformats.org/presentationml/2006/ole">
            <mc:AlternateContent xmlns:mc="http://schemas.openxmlformats.org/markup-compatibility/2006">
              <mc:Choice xmlns:v="urn:schemas-microsoft-com:vml" Requires="v">
                <p:oleObj spid="_x0000_s8371" name="Equation" r:id="rId6" imgW="431640" imgH="177480" progId="Equation.DSMT4">
                  <p:embed/>
                </p:oleObj>
              </mc:Choice>
              <mc:Fallback>
                <p:oleObj name="Equation" r:id="rId6" imgW="431640" imgH="177480" progId="Equation.DSMT4">
                  <p:embed/>
                  <p:pic>
                    <p:nvPicPr>
                      <p:cNvPr id="0" name=""/>
                      <p:cNvPicPr/>
                      <p:nvPr/>
                    </p:nvPicPr>
                    <p:blipFill>
                      <a:blip r:embed="rId7"/>
                      <a:stretch>
                        <a:fillRect/>
                      </a:stretch>
                    </p:blipFill>
                    <p:spPr>
                      <a:xfrm>
                        <a:off x="4525282" y="5693675"/>
                        <a:ext cx="854075" cy="350838"/>
                      </a:xfrm>
                      <a:prstGeom prst="rect">
                        <a:avLst/>
                      </a:prstGeom>
                    </p:spPr>
                  </p:pic>
                </p:oleObj>
              </mc:Fallback>
            </mc:AlternateContent>
          </a:graphicData>
        </a:graphic>
      </p:graphicFrame>
    </p:spTree>
    <p:extLst>
      <p:ext uri="{BB962C8B-B14F-4D97-AF65-F5344CB8AC3E}">
        <p14:creationId xmlns:p14="http://schemas.microsoft.com/office/powerpoint/2010/main" val="351699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anose="02020603050405020304" pitchFamily="18" charset="0"/>
                <a:cs typeface="Times New Roman" panose="02020603050405020304" pitchFamily="18" charset="0"/>
              </a:rPr>
              <a:t>Poynting</a:t>
            </a:r>
            <a:r>
              <a:rPr lang="en-US" b="1" dirty="0" smtClean="0">
                <a:latin typeface="Times New Roman" panose="02020603050405020304" pitchFamily="18" charset="0"/>
                <a:cs typeface="Times New Roman" panose="02020603050405020304" pitchFamily="18" charset="0"/>
              </a:rPr>
              <a:t> vector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power per unit area in terms of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power unit area, </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when assigned the direction of propagation, is called </a:t>
            </a:r>
            <a:r>
              <a:rPr lang="en-US" sz="2400" b="1" dirty="0" err="1" smtClean="0">
                <a:solidFill>
                  <a:srgbClr val="FF0000"/>
                </a:solidFill>
                <a:latin typeface="Times New Roman" panose="02020603050405020304" pitchFamily="18" charset="0"/>
                <a:cs typeface="Times New Roman" panose="02020603050405020304" pitchFamily="18" charset="0"/>
              </a:rPr>
              <a:t>Poynting</a:t>
            </a:r>
            <a:r>
              <a:rPr lang="en-US" sz="2400" b="1" dirty="0" smtClean="0">
                <a:solidFill>
                  <a:srgbClr val="FF0000"/>
                </a:solidFill>
                <a:latin typeface="Times New Roman" panose="02020603050405020304" pitchFamily="18" charset="0"/>
                <a:cs typeface="Times New Roman" panose="02020603050405020304" pitchFamily="18" charset="0"/>
              </a:rPr>
              <a:t> vector</a:t>
            </a:r>
            <a:r>
              <a:rPr lang="en-US" sz="2400" dirty="0" smtClean="0">
                <a:latin typeface="Times New Roman" panose="02020603050405020304" pitchFamily="18" charset="0"/>
                <a:cs typeface="Times New Roman" panose="02020603050405020304" pitchFamily="18" charset="0"/>
              </a:rPr>
              <a:t>. This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Time average of the power per unit area called irradiance is given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47424402"/>
              </p:ext>
            </p:extLst>
          </p:nvPr>
        </p:nvGraphicFramePr>
        <p:xfrm>
          <a:off x="4619943" y="2238375"/>
          <a:ext cx="1506537" cy="525463"/>
        </p:xfrm>
        <a:graphic>
          <a:graphicData uri="http://schemas.openxmlformats.org/presentationml/2006/ole">
            <mc:AlternateContent xmlns:mc="http://schemas.openxmlformats.org/markup-compatibility/2006">
              <mc:Choice xmlns:v="urn:schemas-microsoft-com:vml" Requires="v">
                <p:oleObj spid="_x0000_s9485" name="Equation" r:id="rId4" imgW="761760" imgH="266400" progId="Equation.DSMT4">
                  <p:embed/>
                </p:oleObj>
              </mc:Choice>
              <mc:Fallback>
                <p:oleObj name="Equation" r:id="rId4" imgW="761760" imgH="266400" progId="Equation.DSMT4">
                  <p:embed/>
                  <p:pic>
                    <p:nvPicPr>
                      <p:cNvPr id="0" name=""/>
                      <p:cNvPicPr/>
                      <p:nvPr/>
                    </p:nvPicPr>
                    <p:blipFill>
                      <a:blip r:embed="rId5"/>
                      <a:stretch>
                        <a:fillRect/>
                      </a:stretch>
                    </p:blipFill>
                    <p:spPr>
                      <a:xfrm>
                        <a:off x="4619943" y="2238375"/>
                        <a:ext cx="1506537" cy="5254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0733050"/>
              </p:ext>
            </p:extLst>
          </p:nvPr>
        </p:nvGraphicFramePr>
        <p:xfrm>
          <a:off x="4494213" y="3775075"/>
          <a:ext cx="1757362" cy="525463"/>
        </p:xfrm>
        <a:graphic>
          <a:graphicData uri="http://schemas.openxmlformats.org/presentationml/2006/ole">
            <mc:AlternateContent xmlns:mc="http://schemas.openxmlformats.org/markup-compatibility/2006">
              <mc:Choice xmlns:v="urn:schemas-microsoft-com:vml" Requires="v">
                <p:oleObj spid="_x0000_s9486" name="Equation" r:id="rId6" imgW="888840" imgH="266400" progId="Equation.DSMT4">
                  <p:embed/>
                </p:oleObj>
              </mc:Choice>
              <mc:Fallback>
                <p:oleObj name="Equation" r:id="rId6" imgW="888840" imgH="266400" progId="Equation.DSMT4">
                  <p:embed/>
                  <p:pic>
                    <p:nvPicPr>
                      <p:cNvPr id="0" name=""/>
                      <p:cNvPicPr/>
                      <p:nvPr/>
                    </p:nvPicPr>
                    <p:blipFill>
                      <a:blip r:embed="rId7"/>
                      <a:stretch>
                        <a:fillRect/>
                      </a:stretch>
                    </p:blipFill>
                    <p:spPr>
                      <a:xfrm>
                        <a:off x="4494213" y="3775075"/>
                        <a:ext cx="1757362" cy="5254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6448600"/>
              </p:ext>
            </p:extLst>
          </p:nvPr>
        </p:nvGraphicFramePr>
        <p:xfrm>
          <a:off x="4833938" y="5272088"/>
          <a:ext cx="1079500" cy="601662"/>
        </p:xfrm>
        <a:graphic>
          <a:graphicData uri="http://schemas.openxmlformats.org/presentationml/2006/ole">
            <mc:AlternateContent xmlns:mc="http://schemas.openxmlformats.org/markup-compatibility/2006">
              <mc:Choice xmlns:v="urn:schemas-microsoft-com:vml" Requires="v">
                <p:oleObj spid="_x0000_s9487" name="Equation" r:id="rId8" imgW="545760" imgH="304560" progId="Equation.DSMT4">
                  <p:embed/>
                </p:oleObj>
              </mc:Choice>
              <mc:Fallback>
                <p:oleObj name="Equation" r:id="rId8" imgW="545760" imgH="304560" progId="Equation.DSMT4">
                  <p:embed/>
                  <p:pic>
                    <p:nvPicPr>
                      <p:cNvPr id="0" name=""/>
                      <p:cNvPicPr/>
                      <p:nvPr/>
                    </p:nvPicPr>
                    <p:blipFill>
                      <a:blip r:embed="rId9"/>
                      <a:stretch>
                        <a:fillRect/>
                      </a:stretch>
                    </p:blipFill>
                    <p:spPr>
                      <a:xfrm>
                        <a:off x="4833938" y="5272088"/>
                        <a:ext cx="1079500" cy="601662"/>
                      </a:xfrm>
                      <a:prstGeom prst="rect">
                        <a:avLst/>
                      </a:prstGeom>
                    </p:spPr>
                  </p:pic>
                </p:oleObj>
              </mc:Fallback>
            </mc:AlternateContent>
          </a:graphicData>
        </a:graphic>
      </p:graphicFrame>
    </p:spTree>
    <p:extLst>
      <p:ext uri="{BB962C8B-B14F-4D97-AF65-F5344CB8AC3E}">
        <p14:creationId xmlns:p14="http://schemas.microsoft.com/office/powerpoint/2010/main" val="69150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Problem : </a:t>
            </a:r>
            <a:r>
              <a:rPr lang="en-US" b="1" dirty="0" err="1" smtClean="0">
                <a:latin typeface="Times New Roman" panose="02020603050405020304" pitchFamily="18" charset="0"/>
                <a:cs typeface="Times New Roman" panose="02020603050405020304" pitchFamily="18" charset="0"/>
              </a:rPr>
              <a:t>Poynting</a:t>
            </a:r>
            <a:r>
              <a:rPr lang="en-US" b="1" dirty="0" smtClean="0">
                <a:latin typeface="Times New Roman" panose="02020603050405020304" pitchFamily="18" charset="0"/>
                <a:cs typeface="Times New Roman" panose="02020603050405020304" pitchFamily="18" charset="0"/>
              </a:rPr>
              <a:t> vector (energy flow in w/m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The plane polarized electromagnetic wave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travels in free space. </a:t>
            </a:r>
          </a:p>
          <a:p>
            <a:r>
              <a:rPr lang="en-US" sz="2400" dirty="0" smtClean="0">
                <a:latin typeface="Times New Roman" panose="02020603050405020304" pitchFamily="18" charset="0"/>
                <a:cs typeface="Times New Roman" panose="02020603050405020304" pitchFamily="18" charset="0"/>
              </a:rPr>
              <a:t>Show that its </a:t>
            </a:r>
            <a:r>
              <a:rPr lang="en-US" sz="2400" dirty="0" err="1" smtClean="0">
                <a:latin typeface="Times New Roman" panose="02020603050405020304" pitchFamily="18" charset="0"/>
                <a:cs typeface="Times New Roman" panose="02020603050405020304" pitchFamily="18" charset="0"/>
              </a:rPr>
              <a:t>Poynting</a:t>
            </a:r>
            <a:r>
              <a:rPr lang="en-US" sz="2400" dirty="0" smtClean="0">
                <a:latin typeface="Times New Roman" panose="02020603050405020304" pitchFamily="18" charset="0"/>
                <a:cs typeface="Times New Roman" panose="02020603050405020304" pitchFamily="18" charset="0"/>
              </a:rPr>
              <a:t> vector is given by</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Where c is the velocity of light. </a:t>
            </a:r>
          </a:p>
          <a:p>
            <a:r>
              <a:rPr lang="en-US" sz="2400" dirty="0" smtClean="0">
                <a:latin typeface="Times New Roman" panose="02020603050405020304" pitchFamily="18" charset="0"/>
                <a:cs typeface="Times New Roman" panose="02020603050405020304" pitchFamily="18" charset="0"/>
              </a:rPr>
              <a:t>Determine the intensity in such a wave.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16</a:t>
            </a:fld>
            <a:endParaRPr lang="en-US"/>
          </a:p>
        </p:txBody>
      </p:sp>
      <p:graphicFrame>
        <p:nvGraphicFramePr>
          <p:cNvPr id="7" name="Content Placeholder 4"/>
          <p:cNvGraphicFramePr>
            <a:graphicFrameLocks noChangeAspect="1"/>
          </p:cNvGraphicFramePr>
          <p:nvPr>
            <p:extLst>
              <p:ext uri="{D42A27DB-BD31-4B8C-83A1-F6EECF244321}">
                <p14:modId xmlns:p14="http://schemas.microsoft.com/office/powerpoint/2010/main" val="2144150065"/>
              </p:ext>
            </p:extLst>
          </p:nvPr>
        </p:nvGraphicFramePr>
        <p:xfrm>
          <a:off x="4581327" y="3077024"/>
          <a:ext cx="2058988" cy="508000"/>
        </p:xfrm>
        <a:graphic>
          <a:graphicData uri="http://schemas.openxmlformats.org/presentationml/2006/ole">
            <mc:AlternateContent xmlns:mc="http://schemas.openxmlformats.org/markup-compatibility/2006">
              <mc:Choice xmlns:v="urn:schemas-microsoft-com:vml" Requires="v">
                <p:oleObj spid="_x0000_s11350" name="Equation" r:id="rId3" imgW="1180800" imgH="291960" progId="Equation.DSMT4">
                  <p:embed/>
                </p:oleObj>
              </mc:Choice>
              <mc:Fallback>
                <p:oleObj name="Equation" r:id="rId3" imgW="1180800" imgH="291960" progId="Equation.DSMT4">
                  <p:embed/>
                  <p:pic>
                    <p:nvPicPr>
                      <p:cNvPr id="0" name=""/>
                      <p:cNvPicPr/>
                      <p:nvPr/>
                    </p:nvPicPr>
                    <p:blipFill>
                      <a:blip r:embed="rId4"/>
                      <a:stretch>
                        <a:fillRect/>
                      </a:stretch>
                    </p:blipFill>
                    <p:spPr>
                      <a:xfrm>
                        <a:off x="4581327" y="3077024"/>
                        <a:ext cx="2058988" cy="508000"/>
                      </a:xfrm>
                      <a:prstGeom prst="rect">
                        <a:avLst/>
                      </a:prstGeom>
                    </p:spPr>
                  </p:pic>
                </p:oleObj>
              </mc:Fallback>
            </mc:AlternateContent>
          </a:graphicData>
        </a:graphic>
      </p:graphicFrame>
    </p:spTree>
    <p:extLst>
      <p:ext uri="{BB962C8B-B14F-4D97-AF65-F5344CB8AC3E}">
        <p14:creationId xmlns:p14="http://schemas.microsoft.com/office/powerpoint/2010/main" val="261084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and the constitutive equation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Poynting</a:t>
            </a:r>
            <a:r>
              <a:rPr lang="en-US" sz="2400" dirty="0" smtClean="0">
                <a:latin typeface="Times New Roman" panose="02020603050405020304" pitchFamily="18" charset="0"/>
                <a:cs typeface="Times New Roman" panose="02020603050405020304" pitchFamily="18" charset="0"/>
              </a:rPr>
              <a:t> vector becomes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With appropriate solution for the plane wave;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Using equation (3) from page 6, this leads to</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02924222"/>
              </p:ext>
            </p:extLst>
          </p:nvPr>
        </p:nvGraphicFramePr>
        <p:xfrm>
          <a:off x="2317297" y="1737360"/>
          <a:ext cx="1757363" cy="525462"/>
        </p:xfrm>
        <a:graphic>
          <a:graphicData uri="http://schemas.openxmlformats.org/presentationml/2006/ole">
            <mc:AlternateContent xmlns:mc="http://schemas.openxmlformats.org/markup-compatibility/2006">
              <mc:Choice xmlns:v="urn:schemas-microsoft-com:vml" Requires="v">
                <p:oleObj spid="_x0000_s10766" name="Equation" r:id="rId4" imgW="888840" imgH="266400" progId="Equation.DSMT4">
                  <p:embed/>
                </p:oleObj>
              </mc:Choice>
              <mc:Fallback>
                <p:oleObj name="Equation" r:id="rId4" imgW="888840" imgH="266400" progId="Equation.DSMT4">
                  <p:embed/>
                  <p:pic>
                    <p:nvPicPr>
                      <p:cNvPr id="0" name=""/>
                      <p:cNvPicPr/>
                      <p:nvPr/>
                    </p:nvPicPr>
                    <p:blipFill>
                      <a:blip r:embed="rId5"/>
                      <a:stretch>
                        <a:fillRect/>
                      </a:stretch>
                    </p:blipFill>
                    <p:spPr>
                      <a:xfrm>
                        <a:off x="2317297" y="1737360"/>
                        <a:ext cx="1757363" cy="5254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422059"/>
              </p:ext>
            </p:extLst>
          </p:nvPr>
        </p:nvGraphicFramePr>
        <p:xfrm>
          <a:off x="8373156" y="1845734"/>
          <a:ext cx="1181100" cy="474663"/>
        </p:xfrm>
        <a:graphic>
          <a:graphicData uri="http://schemas.openxmlformats.org/presentationml/2006/ole">
            <mc:AlternateContent xmlns:mc="http://schemas.openxmlformats.org/markup-compatibility/2006">
              <mc:Choice xmlns:v="urn:schemas-microsoft-com:vml" Requires="v">
                <p:oleObj spid="_x0000_s10767" name="Equation" r:id="rId6" imgW="596880" imgH="241200" progId="Equation.DSMT4">
                  <p:embed/>
                </p:oleObj>
              </mc:Choice>
              <mc:Fallback>
                <p:oleObj name="Equation" r:id="rId6" imgW="596880" imgH="241200" progId="Equation.DSMT4">
                  <p:embed/>
                  <p:pic>
                    <p:nvPicPr>
                      <p:cNvPr id="0" name=""/>
                      <p:cNvPicPr/>
                      <p:nvPr/>
                    </p:nvPicPr>
                    <p:blipFill>
                      <a:blip r:embed="rId7"/>
                      <a:stretch>
                        <a:fillRect/>
                      </a:stretch>
                    </p:blipFill>
                    <p:spPr>
                      <a:xfrm>
                        <a:off x="8373156" y="1845734"/>
                        <a:ext cx="1181100" cy="4746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0928631"/>
              </p:ext>
            </p:extLst>
          </p:nvPr>
        </p:nvGraphicFramePr>
        <p:xfrm>
          <a:off x="5365750" y="2382838"/>
          <a:ext cx="1306513" cy="400050"/>
        </p:xfrm>
        <a:graphic>
          <a:graphicData uri="http://schemas.openxmlformats.org/presentationml/2006/ole">
            <mc:AlternateContent xmlns:mc="http://schemas.openxmlformats.org/markup-compatibility/2006">
              <mc:Choice xmlns:v="urn:schemas-microsoft-com:vml" Requires="v">
                <p:oleObj spid="_x0000_s10768" name="Equation" r:id="rId8" imgW="660240" imgH="203040" progId="Equation.DSMT4">
                  <p:embed/>
                </p:oleObj>
              </mc:Choice>
              <mc:Fallback>
                <p:oleObj name="Equation" r:id="rId8" imgW="660240" imgH="203040" progId="Equation.DSMT4">
                  <p:embed/>
                  <p:pic>
                    <p:nvPicPr>
                      <p:cNvPr id="0" name=""/>
                      <p:cNvPicPr/>
                      <p:nvPr/>
                    </p:nvPicPr>
                    <p:blipFill>
                      <a:blip r:embed="rId9"/>
                      <a:stretch>
                        <a:fillRect/>
                      </a:stretch>
                    </p:blipFill>
                    <p:spPr>
                      <a:xfrm>
                        <a:off x="5365750" y="2382838"/>
                        <a:ext cx="1306513" cy="400050"/>
                      </a:xfrm>
                      <a:prstGeom prst="rect">
                        <a:avLst/>
                      </a:prstGeom>
                    </p:spPr>
                  </p:pic>
                </p:oleObj>
              </mc:Fallback>
            </mc:AlternateContent>
          </a:graphicData>
        </a:graphic>
      </p:graphicFrame>
      <p:pic>
        <p:nvPicPr>
          <p:cNvPr id="8" name="Picture 7"/>
          <p:cNvPicPr>
            <a:picLocks noChangeAspect="1"/>
          </p:cNvPicPr>
          <p:nvPr/>
        </p:nvPicPr>
        <p:blipFill>
          <a:blip r:embed="rId10"/>
          <a:stretch>
            <a:fillRect/>
          </a:stretch>
        </p:blipFill>
        <p:spPr>
          <a:xfrm>
            <a:off x="7074217" y="2529267"/>
            <a:ext cx="3145428" cy="932877"/>
          </a:xfrm>
          <a:prstGeom prst="rect">
            <a:avLst/>
          </a:prstGeom>
        </p:spPr>
      </p:pic>
      <p:pic>
        <p:nvPicPr>
          <p:cNvPr id="9" name="Picture 8"/>
          <p:cNvPicPr>
            <a:picLocks noChangeAspect="1"/>
          </p:cNvPicPr>
          <p:nvPr/>
        </p:nvPicPr>
        <p:blipFill>
          <a:blip r:embed="rId11"/>
          <a:stretch>
            <a:fillRect/>
          </a:stretch>
        </p:blipFill>
        <p:spPr>
          <a:xfrm>
            <a:off x="7074217" y="3229695"/>
            <a:ext cx="2982810" cy="932877"/>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235443621"/>
              </p:ext>
            </p:extLst>
          </p:nvPr>
        </p:nvGraphicFramePr>
        <p:xfrm>
          <a:off x="2772682" y="3831000"/>
          <a:ext cx="1457325" cy="550862"/>
        </p:xfrm>
        <a:graphic>
          <a:graphicData uri="http://schemas.openxmlformats.org/presentationml/2006/ole">
            <mc:AlternateContent xmlns:mc="http://schemas.openxmlformats.org/markup-compatibility/2006">
              <mc:Choice xmlns:v="urn:schemas-microsoft-com:vml" Requires="v">
                <p:oleObj spid="_x0000_s10769" name="Equation" r:id="rId12" imgW="736560" imgH="279360" progId="Equation.DSMT4">
                  <p:embed/>
                </p:oleObj>
              </mc:Choice>
              <mc:Fallback>
                <p:oleObj name="Equation" r:id="rId12" imgW="736560" imgH="279360" progId="Equation.DSMT4">
                  <p:embed/>
                  <p:pic>
                    <p:nvPicPr>
                      <p:cNvPr id="0" name=""/>
                      <p:cNvPicPr/>
                      <p:nvPr/>
                    </p:nvPicPr>
                    <p:blipFill>
                      <a:blip r:embed="rId13"/>
                      <a:stretch>
                        <a:fillRect/>
                      </a:stretch>
                    </p:blipFill>
                    <p:spPr>
                      <a:xfrm>
                        <a:off x="2772682" y="3831000"/>
                        <a:ext cx="1457325" cy="55086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47571409"/>
              </p:ext>
            </p:extLst>
          </p:nvPr>
        </p:nvGraphicFramePr>
        <p:xfrm>
          <a:off x="6738756" y="4252869"/>
          <a:ext cx="1908175" cy="825500"/>
        </p:xfrm>
        <a:graphic>
          <a:graphicData uri="http://schemas.openxmlformats.org/presentationml/2006/ole">
            <mc:AlternateContent xmlns:mc="http://schemas.openxmlformats.org/markup-compatibility/2006">
              <mc:Choice xmlns:v="urn:schemas-microsoft-com:vml" Requires="v">
                <p:oleObj spid="_x0000_s10770" name="Equation" r:id="rId14" imgW="965160" imgH="419040" progId="Equation.DSMT4">
                  <p:embed/>
                </p:oleObj>
              </mc:Choice>
              <mc:Fallback>
                <p:oleObj name="Equation" r:id="rId14" imgW="965160" imgH="419040" progId="Equation.DSMT4">
                  <p:embed/>
                  <p:pic>
                    <p:nvPicPr>
                      <p:cNvPr id="0" name=""/>
                      <p:cNvPicPr/>
                      <p:nvPr/>
                    </p:nvPicPr>
                    <p:blipFill>
                      <a:blip r:embed="rId15"/>
                      <a:stretch>
                        <a:fillRect/>
                      </a:stretch>
                    </p:blipFill>
                    <p:spPr>
                      <a:xfrm>
                        <a:off x="6738756" y="4252869"/>
                        <a:ext cx="1908175" cy="825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2661058"/>
              </p:ext>
            </p:extLst>
          </p:nvPr>
        </p:nvGraphicFramePr>
        <p:xfrm>
          <a:off x="3045166" y="4892781"/>
          <a:ext cx="2058988" cy="976313"/>
        </p:xfrm>
        <a:graphic>
          <a:graphicData uri="http://schemas.openxmlformats.org/presentationml/2006/ole">
            <mc:AlternateContent xmlns:mc="http://schemas.openxmlformats.org/markup-compatibility/2006">
              <mc:Choice xmlns:v="urn:schemas-microsoft-com:vml" Requires="v">
                <p:oleObj spid="_x0000_s10771" name="Equation" r:id="rId16" imgW="1041120" imgH="495000" progId="Equation.DSMT4">
                  <p:embed/>
                </p:oleObj>
              </mc:Choice>
              <mc:Fallback>
                <p:oleObj name="Equation" r:id="rId16" imgW="1041120" imgH="495000" progId="Equation.DSMT4">
                  <p:embed/>
                  <p:pic>
                    <p:nvPicPr>
                      <p:cNvPr id="0" name=""/>
                      <p:cNvPicPr/>
                      <p:nvPr/>
                    </p:nvPicPr>
                    <p:blipFill>
                      <a:blip r:embed="rId17"/>
                      <a:stretch>
                        <a:fillRect/>
                      </a:stretch>
                    </p:blipFill>
                    <p:spPr>
                      <a:xfrm>
                        <a:off x="3045166" y="4892781"/>
                        <a:ext cx="2058988" cy="976313"/>
                      </a:xfrm>
                      <a:prstGeom prst="rect">
                        <a:avLst/>
                      </a:prstGeom>
                    </p:spPr>
                  </p:pic>
                </p:oleObj>
              </mc:Fallback>
            </mc:AlternateContent>
          </a:graphicData>
        </a:graphic>
      </p:graphicFrame>
    </p:spTree>
    <p:extLst>
      <p:ext uri="{BB962C8B-B14F-4D97-AF65-F5344CB8AC3E}">
        <p14:creationId xmlns:p14="http://schemas.microsoft.com/office/powerpoint/2010/main" val="389288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18</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14732832"/>
              </p:ext>
            </p:extLst>
          </p:nvPr>
        </p:nvGraphicFramePr>
        <p:xfrm>
          <a:off x="1233714" y="1737360"/>
          <a:ext cx="6767511" cy="1020354"/>
        </p:xfrm>
        <a:graphic>
          <a:graphicData uri="http://schemas.openxmlformats.org/presentationml/2006/ole">
            <mc:AlternateContent xmlns:mc="http://schemas.openxmlformats.org/markup-compatibility/2006">
              <mc:Choice xmlns:v="urn:schemas-microsoft-com:vml" Requires="v">
                <p:oleObj spid="_x0000_s12543" name="Equation" r:id="rId3" imgW="3200400" imgH="482400" progId="Equation.DSMT4">
                  <p:embed/>
                </p:oleObj>
              </mc:Choice>
              <mc:Fallback>
                <p:oleObj name="Equation" r:id="rId3" imgW="3200400" imgH="482400" progId="Equation.DSMT4">
                  <p:embed/>
                  <p:pic>
                    <p:nvPicPr>
                      <p:cNvPr id="0" name=""/>
                      <p:cNvPicPr/>
                      <p:nvPr/>
                    </p:nvPicPr>
                    <p:blipFill>
                      <a:blip r:embed="rId4"/>
                      <a:stretch>
                        <a:fillRect/>
                      </a:stretch>
                    </p:blipFill>
                    <p:spPr>
                      <a:xfrm>
                        <a:off x="1233714" y="1737360"/>
                        <a:ext cx="6767511" cy="1020354"/>
                      </a:xfrm>
                      <a:prstGeom prst="rect">
                        <a:avLst/>
                      </a:prstGeom>
                    </p:spPr>
                  </p:pic>
                </p:oleObj>
              </mc:Fallback>
            </mc:AlternateContent>
          </a:graphicData>
        </a:graphic>
      </p:graphicFrame>
      <p:sp>
        <p:nvSpPr>
          <p:cNvPr id="7" name="TextBox 6"/>
          <p:cNvSpPr txBox="1"/>
          <p:nvPr/>
        </p:nvSpPr>
        <p:spPr>
          <a:xfrm>
            <a:off x="1233714" y="3062514"/>
            <a:ext cx="740228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intensity of this wave can be calculated from  </a:t>
            </a:r>
          </a:p>
        </p:txBody>
      </p:sp>
      <p:graphicFrame>
        <p:nvGraphicFramePr>
          <p:cNvPr id="8" name="Object 7"/>
          <p:cNvGraphicFramePr>
            <a:graphicFrameLocks noChangeAspect="1"/>
          </p:cNvGraphicFramePr>
          <p:nvPr>
            <p:extLst>
              <p:ext uri="{D42A27DB-BD31-4B8C-83A1-F6EECF244321}">
                <p14:modId xmlns:p14="http://schemas.microsoft.com/office/powerpoint/2010/main" val="3841983175"/>
              </p:ext>
            </p:extLst>
          </p:nvPr>
        </p:nvGraphicFramePr>
        <p:xfrm>
          <a:off x="7766050" y="3036888"/>
          <a:ext cx="1079500" cy="601662"/>
        </p:xfrm>
        <a:graphic>
          <a:graphicData uri="http://schemas.openxmlformats.org/presentationml/2006/ole">
            <mc:AlternateContent xmlns:mc="http://schemas.openxmlformats.org/markup-compatibility/2006">
              <mc:Choice xmlns:v="urn:schemas-microsoft-com:vml" Requires="v">
                <p:oleObj spid="_x0000_s12544" name="Equation" r:id="rId5" imgW="545760" imgH="304560" progId="Equation.DSMT4">
                  <p:embed/>
                </p:oleObj>
              </mc:Choice>
              <mc:Fallback>
                <p:oleObj name="Equation" r:id="rId5" imgW="545760" imgH="304560" progId="Equation.DSMT4">
                  <p:embed/>
                  <p:pic>
                    <p:nvPicPr>
                      <p:cNvPr id="0" name=""/>
                      <p:cNvPicPr/>
                      <p:nvPr/>
                    </p:nvPicPr>
                    <p:blipFill>
                      <a:blip r:embed="rId6"/>
                      <a:stretch>
                        <a:fillRect/>
                      </a:stretch>
                    </p:blipFill>
                    <p:spPr>
                      <a:xfrm>
                        <a:off x="7766050" y="3036888"/>
                        <a:ext cx="1079500" cy="6016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9027231"/>
              </p:ext>
            </p:extLst>
          </p:nvPr>
        </p:nvGraphicFramePr>
        <p:xfrm>
          <a:off x="2938236" y="3549805"/>
          <a:ext cx="4318000" cy="1654175"/>
        </p:xfrm>
        <a:graphic>
          <a:graphicData uri="http://schemas.openxmlformats.org/presentationml/2006/ole">
            <mc:AlternateContent xmlns:mc="http://schemas.openxmlformats.org/markup-compatibility/2006">
              <mc:Choice xmlns:v="urn:schemas-microsoft-com:vml" Requires="v">
                <p:oleObj spid="_x0000_s12545" name="Equation" r:id="rId7" imgW="2184120" imgH="838080" progId="Equation.DSMT4">
                  <p:embed/>
                </p:oleObj>
              </mc:Choice>
              <mc:Fallback>
                <p:oleObj name="Equation" r:id="rId7" imgW="2184120" imgH="838080" progId="Equation.DSMT4">
                  <p:embed/>
                  <p:pic>
                    <p:nvPicPr>
                      <p:cNvPr id="0" name=""/>
                      <p:cNvPicPr/>
                      <p:nvPr/>
                    </p:nvPicPr>
                    <p:blipFill>
                      <a:blip r:embed="rId8"/>
                      <a:stretch>
                        <a:fillRect/>
                      </a:stretch>
                    </p:blipFill>
                    <p:spPr>
                      <a:xfrm>
                        <a:off x="2938236" y="3549805"/>
                        <a:ext cx="4318000" cy="1654175"/>
                      </a:xfrm>
                      <a:prstGeom prst="rect">
                        <a:avLst/>
                      </a:prstGeom>
                    </p:spPr>
                  </p:pic>
                </p:oleObj>
              </mc:Fallback>
            </mc:AlternateContent>
          </a:graphicData>
        </a:graphic>
      </p:graphicFrame>
    </p:spTree>
    <p:extLst>
      <p:ext uri="{BB962C8B-B14F-4D97-AF65-F5344CB8AC3E}">
        <p14:creationId xmlns:p14="http://schemas.microsoft.com/office/powerpoint/2010/main" val="153765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Problem : average irradiance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 laser beam of radius 1 mm carries a power of 6 kW. </a:t>
            </a:r>
          </a:p>
          <a:p>
            <a:r>
              <a:rPr lang="en-US" sz="2400" dirty="0" smtClean="0">
                <a:latin typeface="Times New Roman" panose="02020603050405020304" pitchFamily="18" charset="0"/>
                <a:cs typeface="Times New Roman" panose="02020603050405020304" pitchFamily="18" charset="0"/>
              </a:rPr>
              <a:t>Determine its average irradiance and the amplitude of its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fields.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19</a:t>
            </a:fld>
            <a:endParaRPr lang="en-US"/>
          </a:p>
        </p:txBody>
      </p:sp>
    </p:spTree>
    <p:extLst>
      <p:ext uri="{BB962C8B-B14F-4D97-AF65-F5344CB8AC3E}">
        <p14:creationId xmlns:p14="http://schemas.microsoft.com/office/powerpoint/2010/main" val="321049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Maxwell’s Equations, General Set</a:t>
            </a:r>
            <a:endParaRPr lang="en-US"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9025277"/>
              </p:ext>
            </p:extLst>
          </p:nvPr>
        </p:nvGraphicFramePr>
        <p:xfrm>
          <a:off x="218941" y="1846263"/>
          <a:ext cx="11719774" cy="3833320"/>
        </p:xfrm>
        <a:graphic>
          <a:graphicData uri="http://schemas.openxmlformats.org/drawingml/2006/table">
            <a:tbl>
              <a:tblPr firstRow="1" bandRow="1">
                <a:tableStyleId>{5C22544A-7EE6-4342-B048-85BDC9FD1C3A}</a:tableStyleId>
              </a:tblPr>
              <a:tblGrid>
                <a:gridCol w="3296991"/>
                <a:gridCol w="8422783"/>
              </a:tblGrid>
              <a:tr h="370840">
                <a:tc>
                  <a:txBody>
                    <a:bodyPr/>
                    <a:lstStyle/>
                    <a:p>
                      <a:pPr algn="ctr"/>
                      <a:r>
                        <a:rPr lang="en-US" sz="2800" dirty="0" smtClean="0">
                          <a:latin typeface="Times New Roman" panose="02020603050405020304" pitchFamily="18" charset="0"/>
                          <a:cs typeface="Times New Roman" panose="02020603050405020304" pitchFamily="18" charset="0"/>
                        </a:rPr>
                        <a:t>Point Form</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Integral Form</a:t>
                      </a:r>
                      <a:endParaRPr lang="en-US" sz="2800" dirty="0">
                        <a:latin typeface="Times New Roman" panose="02020603050405020304" pitchFamily="18" charset="0"/>
                        <a:cs typeface="Times New Roman" panose="02020603050405020304" pitchFamily="18" charset="0"/>
                      </a:endParaRPr>
                    </a:p>
                  </a:txBody>
                  <a:tcPr/>
                </a:tc>
              </a:tr>
              <a:tr h="3315160">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F527AFB1-D122-4AAA-BF3A-ECD167F20DE5}" type="slidenum">
              <a:rPr lang="en-US" smtClean="0"/>
              <a:t>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82838357"/>
              </p:ext>
            </p:extLst>
          </p:nvPr>
        </p:nvGraphicFramePr>
        <p:xfrm>
          <a:off x="598488" y="2620963"/>
          <a:ext cx="2592387" cy="2479675"/>
        </p:xfrm>
        <a:graphic>
          <a:graphicData uri="http://schemas.openxmlformats.org/presentationml/2006/ole">
            <mc:AlternateContent xmlns:mc="http://schemas.openxmlformats.org/markup-compatibility/2006">
              <mc:Choice xmlns:v="urn:schemas-microsoft-com:vml" Requires="v">
                <p:oleObj spid="_x0000_s1283" name="Equation" r:id="rId4" imgW="1434960" imgH="1371600" progId="Equation.DSMT4">
                  <p:embed/>
                </p:oleObj>
              </mc:Choice>
              <mc:Fallback>
                <p:oleObj name="Equation" r:id="rId4" imgW="1434960" imgH="1371600" progId="Equation.DSMT4">
                  <p:embed/>
                  <p:pic>
                    <p:nvPicPr>
                      <p:cNvPr id="0" name=""/>
                      <p:cNvPicPr/>
                      <p:nvPr/>
                    </p:nvPicPr>
                    <p:blipFill>
                      <a:blip r:embed="rId5"/>
                      <a:stretch>
                        <a:fillRect/>
                      </a:stretch>
                    </p:blipFill>
                    <p:spPr>
                      <a:xfrm>
                        <a:off x="598488" y="2620963"/>
                        <a:ext cx="2592387" cy="24796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22982924"/>
              </p:ext>
            </p:extLst>
          </p:nvPr>
        </p:nvGraphicFramePr>
        <p:xfrm>
          <a:off x="4267200" y="2665413"/>
          <a:ext cx="6697663" cy="2919412"/>
        </p:xfrm>
        <a:graphic>
          <a:graphicData uri="http://schemas.openxmlformats.org/presentationml/2006/ole">
            <mc:AlternateContent xmlns:mc="http://schemas.openxmlformats.org/markup-compatibility/2006">
              <mc:Choice xmlns:v="urn:schemas-microsoft-com:vml" Requires="v">
                <p:oleObj spid="_x0000_s1284" name="Equation" r:id="rId6" imgW="3555720" imgH="1549080" progId="Equation.DSMT4">
                  <p:embed/>
                </p:oleObj>
              </mc:Choice>
              <mc:Fallback>
                <p:oleObj name="Equation" r:id="rId6" imgW="3555720" imgH="1549080" progId="Equation.DSMT4">
                  <p:embed/>
                  <p:pic>
                    <p:nvPicPr>
                      <p:cNvPr id="0" name=""/>
                      <p:cNvPicPr/>
                      <p:nvPr/>
                    </p:nvPicPr>
                    <p:blipFill>
                      <a:blip r:embed="rId7"/>
                      <a:stretch>
                        <a:fillRect/>
                      </a:stretch>
                    </p:blipFill>
                    <p:spPr>
                      <a:xfrm>
                        <a:off x="4267200" y="2665413"/>
                        <a:ext cx="6697663" cy="2919412"/>
                      </a:xfrm>
                      <a:prstGeom prst="rect">
                        <a:avLst/>
                      </a:prstGeom>
                    </p:spPr>
                  </p:pic>
                </p:oleObj>
              </mc:Fallback>
            </mc:AlternateContent>
          </a:graphicData>
        </a:graphic>
      </p:graphicFrame>
    </p:spTree>
    <p:extLst>
      <p:ext uri="{BB962C8B-B14F-4D97-AF65-F5344CB8AC3E}">
        <p14:creationId xmlns:p14="http://schemas.microsoft.com/office/powerpoint/2010/main" val="413645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314" y="1845734"/>
            <a:ext cx="11248571"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average irradiance can be found from   power/area = 1.91 x 10</a:t>
            </a:r>
            <a:r>
              <a:rPr lang="en-US" sz="2400" baseline="30000" dirty="0" smtClean="0">
                <a:latin typeface="Times New Roman" panose="02020603050405020304" pitchFamily="18" charset="0"/>
                <a:cs typeface="Times New Roman" panose="02020603050405020304" pitchFamily="18" charset="0"/>
              </a:rPr>
              <a:t>9</a:t>
            </a:r>
            <a:r>
              <a:rPr lang="en-US" sz="2400" dirty="0" smtClean="0">
                <a:latin typeface="Times New Roman" panose="02020603050405020304" pitchFamily="18" charset="0"/>
                <a:cs typeface="Times New Roman" panose="02020603050405020304" pitchFamily="18" charset="0"/>
              </a:rPr>
              <a:t> W/m</a:t>
            </a:r>
            <a:r>
              <a:rPr lang="en-US" sz="2400" baseline="30000" dirty="0" smtClean="0">
                <a:latin typeface="Times New Roman" panose="02020603050405020304" pitchFamily="18" charset="0"/>
                <a:cs typeface="Times New Roman" panose="02020603050405020304" pitchFamily="18" charset="0"/>
              </a:rPr>
              <a:t>2</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irradiance                         , the amplitude of E field is found to be 1.20 x 10</a:t>
            </a:r>
            <a:r>
              <a:rPr lang="en-US" sz="2400" baseline="300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V/m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the relationship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a:t>
            </a:r>
            <a:r>
              <a:rPr lang="en-US" sz="2400" i="1" dirty="0" err="1"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the amplitude of B field becomes 4.00 </a:t>
            </a:r>
            <a:r>
              <a:rPr lang="en-US" sz="2400" dirty="0">
                <a:latin typeface="Times New Roman" panose="02020603050405020304" pitchFamily="18" charset="0"/>
                <a:cs typeface="Times New Roman" panose="02020603050405020304" pitchFamily="18" charset="0"/>
              </a:rPr>
              <a:t>x </a:t>
            </a:r>
            <a:r>
              <a:rPr lang="en-US" sz="2400" dirty="0" smtClean="0">
                <a:latin typeface="Times New Roman" panose="02020603050405020304" pitchFamily="18" charset="0"/>
                <a:cs typeface="Times New Roman" panose="02020603050405020304" pitchFamily="18" charset="0"/>
              </a:rPr>
              <a:t>10</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9350345"/>
              </p:ext>
            </p:extLst>
          </p:nvPr>
        </p:nvGraphicFramePr>
        <p:xfrm>
          <a:off x="3530601" y="2754087"/>
          <a:ext cx="1506538" cy="777875"/>
        </p:xfrm>
        <a:graphic>
          <a:graphicData uri="http://schemas.openxmlformats.org/presentationml/2006/ole">
            <mc:AlternateContent xmlns:mc="http://schemas.openxmlformats.org/markup-compatibility/2006">
              <mc:Choice xmlns:v="urn:schemas-microsoft-com:vml" Requires="v">
                <p:oleObj spid="_x0000_s13397" name="Equation" r:id="rId3" imgW="761760" imgH="393480" progId="Equation.DSMT4">
                  <p:embed/>
                </p:oleObj>
              </mc:Choice>
              <mc:Fallback>
                <p:oleObj name="Equation" r:id="rId3" imgW="761760" imgH="393480" progId="Equation.DSMT4">
                  <p:embed/>
                  <p:pic>
                    <p:nvPicPr>
                      <p:cNvPr id="0" name=""/>
                      <p:cNvPicPr/>
                      <p:nvPr/>
                    </p:nvPicPr>
                    <p:blipFill>
                      <a:blip r:embed="rId4"/>
                      <a:stretch>
                        <a:fillRect/>
                      </a:stretch>
                    </p:blipFill>
                    <p:spPr>
                      <a:xfrm>
                        <a:off x="3530601" y="2754087"/>
                        <a:ext cx="1506538" cy="777875"/>
                      </a:xfrm>
                      <a:prstGeom prst="rect">
                        <a:avLst/>
                      </a:prstGeom>
                    </p:spPr>
                  </p:pic>
                </p:oleObj>
              </mc:Fallback>
            </mc:AlternateContent>
          </a:graphicData>
        </a:graphic>
      </p:graphicFrame>
    </p:spTree>
    <p:extLst>
      <p:ext uri="{BB962C8B-B14F-4D97-AF65-F5344CB8AC3E}">
        <p14:creationId xmlns:p14="http://schemas.microsoft.com/office/powerpoint/2010/main" val="121948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1" y="-533441"/>
            <a:ext cx="13039634" cy="1450757"/>
          </a:xfrm>
        </p:spPr>
        <p:txBody>
          <a:bodyPr>
            <a:normAutofit/>
          </a:bodyPr>
          <a:lstStyle/>
          <a:p>
            <a:r>
              <a:rPr lang="en-US" sz="4000" dirty="0">
                <a:latin typeface="Times New Roman" panose="02020603050405020304" pitchFamily="18" charset="0"/>
                <a:cs typeface="Times New Roman" panose="02020603050405020304" pitchFamily="18" charset="0"/>
                <a:sym typeface="Symbol" panose="05050102010706020507" pitchFamily="18" charset="2"/>
              </a:rPr>
              <a:t>Impedance of a dielectric to electromagnetic Waves</a:t>
            </a:r>
            <a:endParaRPr lang="en-US" sz="4000" dirty="0"/>
          </a:p>
        </p:txBody>
      </p:sp>
      <p:sp>
        <p:nvSpPr>
          <p:cNvPr id="3" name="Content Placeholder 2"/>
          <p:cNvSpPr>
            <a:spLocks noGrp="1"/>
          </p:cNvSpPr>
          <p:nvPr>
            <p:ph idx="1"/>
          </p:nvPr>
        </p:nvSpPr>
        <p:spPr>
          <a:xfrm>
            <a:off x="966652" y="1255043"/>
            <a:ext cx="10058400" cy="457970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medium is free space and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Also the dimensions   of               is ohms </a:t>
            </a:r>
            <a:r>
              <a:rPr lang="en-US" sz="2400" b="1" dirty="0" smtClean="0">
                <a:solidFill>
                  <a:srgbClr val="FF0000"/>
                </a:solidFill>
                <a:latin typeface="Times New Roman" panose="02020603050405020304" pitchFamily="18" charset="0"/>
                <a:cs typeface="Times New Roman" panose="02020603050405020304" pitchFamily="18" charset="0"/>
              </a:rPr>
              <a:t>(check this!)</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Therefore,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represents the free space characteristic impedance </a:t>
            </a:r>
          </a:p>
          <a:p>
            <a:pP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to electro magnetic wave travelling through 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03047837"/>
              </p:ext>
            </p:extLst>
          </p:nvPr>
        </p:nvGraphicFramePr>
        <p:xfrm>
          <a:off x="3752058" y="1269557"/>
          <a:ext cx="2058988" cy="976313"/>
        </p:xfrm>
        <a:graphic>
          <a:graphicData uri="http://schemas.openxmlformats.org/presentationml/2006/ole">
            <mc:AlternateContent xmlns:mc="http://schemas.openxmlformats.org/markup-compatibility/2006">
              <mc:Choice xmlns:v="urn:schemas-microsoft-com:vml" Requires="v">
                <p:oleObj spid="_x0000_s14664" name="Equation" r:id="rId4" imgW="1041120" imgH="495000" progId="Equation.DSMT4">
                  <p:embed/>
                </p:oleObj>
              </mc:Choice>
              <mc:Fallback>
                <p:oleObj name="Equation" r:id="rId4" imgW="1041120" imgH="495000" progId="Equation.DSMT4">
                  <p:embed/>
                  <p:pic>
                    <p:nvPicPr>
                      <p:cNvPr id="0" name=""/>
                      <p:cNvPicPr/>
                      <p:nvPr/>
                    </p:nvPicPr>
                    <p:blipFill>
                      <a:blip r:embed="rId5"/>
                      <a:stretch>
                        <a:fillRect/>
                      </a:stretch>
                    </p:blipFill>
                    <p:spPr>
                      <a:xfrm>
                        <a:off x="3752058" y="1269557"/>
                        <a:ext cx="2058988" cy="9763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6671960"/>
              </p:ext>
            </p:extLst>
          </p:nvPr>
        </p:nvGraphicFramePr>
        <p:xfrm>
          <a:off x="5811046" y="1975121"/>
          <a:ext cx="4231043" cy="1052043"/>
        </p:xfrm>
        <a:graphic>
          <a:graphicData uri="http://schemas.openxmlformats.org/presentationml/2006/ole">
            <mc:AlternateContent xmlns:mc="http://schemas.openxmlformats.org/markup-compatibility/2006">
              <mc:Choice xmlns:v="urn:schemas-microsoft-com:vml" Requires="v">
                <p:oleObj spid="_x0000_s14665" name="Equation" r:id="rId6" imgW="2349360" imgH="583920" progId="Equation.DSMT4">
                  <p:embed/>
                </p:oleObj>
              </mc:Choice>
              <mc:Fallback>
                <p:oleObj name="Equation" r:id="rId6" imgW="2349360" imgH="583920" progId="Equation.DSMT4">
                  <p:embed/>
                  <p:pic>
                    <p:nvPicPr>
                      <p:cNvPr id="0" name=""/>
                      <p:cNvPicPr/>
                      <p:nvPr/>
                    </p:nvPicPr>
                    <p:blipFill>
                      <a:blip r:embed="rId7"/>
                      <a:stretch>
                        <a:fillRect/>
                      </a:stretch>
                    </p:blipFill>
                    <p:spPr>
                      <a:xfrm>
                        <a:off x="5811046" y="1975121"/>
                        <a:ext cx="4231043" cy="105204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40484831"/>
              </p:ext>
            </p:extLst>
          </p:nvPr>
        </p:nvGraphicFramePr>
        <p:xfrm>
          <a:off x="4284778" y="3199555"/>
          <a:ext cx="703262" cy="950913"/>
        </p:xfrm>
        <a:graphic>
          <a:graphicData uri="http://schemas.openxmlformats.org/presentationml/2006/ole">
            <mc:AlternateContent xmlns:mc="http://schemas.openxmlformats.org/markup-compatibility/2006">
              <mc:Choice xmlns:v="urn:schemas-microsoft-com:vml" Requires="v">
                <p:oleObj spid="_x0000_s14666" name="Equation" r:id="rId8" imgW="355320" imgH="482400" progId="Equation.DSMT4">
                  <p:embed/>
                </p:oleObj>
              </mc:Choice>
              <mc:Fallback>
                <p:oleObj name="Equation" r:id="rId8" imgW="355320" imgH="482400" progId="Equation.DSMT4">
                  <p:embed/>
                  <p:pic>
                    <p:nvPicPr>
                      <p:cNvPr id="0" name=""/>
                      <p:cNvPicPr/>
                      <p:nvPr/>
                    </p:nvPicPr>
                    <p:blipFill>
                      <a:blip r:embed="rId9"/>
                      <a:stretch>
                        <a:fillRect/>
                      </a:stretch>
                    </p:blipFill>
                    <p:spPr>
                      <a:xfrm>
                        <a:off x="4284778" y="3199555"/>
                        <a:ext cx="703262" cy="9509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1366168"/>
              </p:ext>
            </p:extLst>
          </p:nvPr>
        </p:nvGraphicFramePr>
        <p:xfrm>
          <a:off x="2652034" y="4048868"/>
          <a:ext cx="1984375" cy="950913"/>
        </p:xfrm>
        <a:graphic>
          <a:graphicData uri="http://schemas.openxmlformats.org/presentationml/2006/ole">
            <mc:AlternateContent xmlns:mc="http://schemas.openxmlformats.org/markup-compatibility/2006">
              <mc:Choice xmlns:v="urn:schemas-microsoft-com:vml" Requires="v">
                <p:oleObj spid="_x0000_s14667" name="Equation" r:id="rId10" imgW="1002960" imgH="482400" progId="Equation.DSMT4">
                  <p:embed/>
                </p:oleObj>
              </mc:Choice>
              <mc:Fallback>
                <p:oleObj name="Equation" r:id="rId10" imgW="1002960" imgH="482400" progId="Equation.DSMT4">
                  <p:embed/>
                  <p:pic>
                    <p:nvPicPr>
                      <p:cNvPr id="0" name=""/>
                      <p:cNvPicPr/>
                      <p:nvPr/>
                    </p:nvPicPr>
                    <p:blipFill>
                      <a:blip r:embed="rId11"/>
                      <a:stretch>
                        <a:fillRect/>
                      </a:stretch>
                    </p:blipFill>
                    <p:spPr>
                      <a:xfrm>
                        <a:off x="2652034" y="4048868"/>
                        <a:ext cx="1984375" cy="950913"/>
                      </a:xfrm>
                      <a:prstGeom prst="rect">
                        <a:avLst/>
                      </a:prstGeom>
                    </p:spPr>
                  </p:pic>
                </p:oleObj>
              </mc:Fallback>
            </mc:AlternateContent>
          </a:graphicData>
        </a:graphic>
      </p:graphicFrame>
    </p:spTree>
    <p:extLst>
      <p:ext uri="{BB962C8B-B14F-4D97-AF65-F5344CB8AC3E}">
        <p14:creationId xmlns:p14="http://schemas.microsoft.com/office/powerpoint/2010/main" val="226616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   0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(1)</a:t>
            </a:r>
            <a:endParaRPr lang="en-US" b="1" dirty="0"/>
          </a:p>
        </p:txBody>
      </p:sp>
      <p:sp>
        <p:nvSpPr>
          <p:cNvPr id="3" name="Content Placeholder 2"/>
          <p:cNvSpPr>
            <a:spLocks noGrp="1"/>
          </p:cNvSpPr>
          <p:nvPr>
            <p:ph idx="1"/>
          </p:nvPr>
        </p:nvSpPr>
        <p:spPr>
          <a:xfrm>
            <a:off x="1097280" y="1845733"/>
            <a:ext cx="10058400" cy="4409923"/>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derive the wave equation of the plane polarized wave composed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and </a:t>
            </a:r>
            <a:r>
              <a:rPr lang="en-US" sz="2400" i="1"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components  propagating in a conductor, let’s start with equation (4) from page 6 with a current density term</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becomes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Taking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22</a:t>
            </a:fld>
            <a:endParaRPr lang="en-US"/>
          </a:p>
        </p:txBody>
      </p:sp>
      <p:pic>
        <p:nvPicPr>
          <p:cNvPr id="6" name="Picture 5"/>
          <p:cNvPicPr>
            <a:picLocks noChangeAspect="1"/>
          </p:cNvPicPr>
          <p:nvPr/>
        </p:nvPicPr>
        <p:blipFill>
          <a:blip r:embed="rId3"/>
          <a:stretch>
            <a:fillRect/>
          </a:stretch>
        </p:blipFill>
        <p:spPr>
          <a:xfrm>
            <a:off x="3597877" y="4360638"/>
            <a:ext cx="3267602" cy="9300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220680459"/>
              </p:ext>
            </p:extLst>
          </p:nvPr>
        </p:nvGraphicFramePr>
        <p:xfrm>
          <a:off x="3497263" y="5340350"/>
          <a:ext cx="3729037" cy="876300"/>
        </p:xfrm>
        <a:graphic>
          <a:graphicData uri="http://schemas.openxmlformats.org/presentationml/2006/ole">
            <mc:AlternateContent xmlns:mc="http://schemas.openxmlformats.org/markup-compatibility/2006">
              <mc:Choice xmlns:v="urn:schemas-microsoft-com:vml" Requires="v">
                <p:oleObj spid="_x0000_s15593" name="Equation" r:id="rId4" imgW="1892160" imgH="444240" progId="Equation.DSMT4">
                  <p:embed/>
                </p:oleObj>
              </mc:Choice>
              <mc:Fallback>
                <p:oleObj name="Equation" r:id="rId4" imgW="1892160" imgH="444240" progId="Equation.DSMT4">
                  <p:embed/>
                  <p:pic>
                    <p:nvPicPr>
                      <p:cNvPr id="0" name=""/>
                      <p:cNvPicPr/>
                      <p:nvPr/>
                    </p:nvPicPr>
                    <p:blipFill>
                      <a:blip r:embed="rId5"/>
                      <a:stretch>
                        <a:fillRect/>
                      </a:stretch>
                    </p:blipFill>
                    <p:spPr>
                      <a:xfrm>
                        <a:off x="3497263" y="5340350"/>
                        <a:ext cx="3729037" cy="876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0607485"/>
              </p:ext>
            </p:extLst>
          </p:nvPr>
        </p:nvGraphicFramePr>
        <p:xfrm>
          <a:off x="4561113" y="2446327"/>
          <a:ext cx="1477451" cy="677165"/>
        </p:xfrm>
        <a:graphic>
          <a:graphicData uri="http://schemas.openxmlformats.org/presentationml/2006/ole">
            <mc:AlternateContent xmlns:mc="http://schemas.openxmlformats.org/markup-compatibility/2006">
              <mc:Choice xmlns:v="urn:schemas-microsoft-com:vml" Requires="v">
                <p:oleObj spid="_x0000_s15594" name="Equation" r:id="rId6" imgW="609480" imgH="279360" progId="Equation.DSMT4">
                  <p:embed/>
                </p:oleObj>
              </mc:Choice>
              <mc:Fallback>
                <p:oleObj name="Equation" r:id="rId6" imgW="609480" imgH="279360" progId="Equation.DSMT4">
                  <p:embed/>
                  <p:pic>
                    <p:nvPicPr>
                      <p:cNvPr id="0" name=""/>
                      <p:cNvPicPr/>
                      <p:nvPr/>
                    </p:nvPicPr>
                    <p:blipFill>
                      <a:blip r:embed="rId7"/>
                      <a:stretch>
                        <a:fillRect/>
                      </a:stretch>
                    </p:blipFill>
                    <p:spPr>
                      <a:xfrm>
                        <a:off x="4561113" y="2446327"/>
                        <a:ext cx="1477451" cy="6771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65830480"/>
              </p:ext>
            </p:extLst>
          </p:nvPr>
        </p:nvGraphicFramePr>
        <p:xfrm>
          <a:off x="3922785" y="3183871"/>
          <a:ext cx="2617787" cy="955675"/>
        </p:xfrm>
        <a:graphic>
          <a:graphicData uri="http://schemas.openxmlformats.org/presentationml/2006/ole">
            <mc:AlternateContent xmlns:mc="http://schemas.openxmlformats.org/markup-compatibility/2006">
              <mc:Choice xmlns:v="urn:schemas-microsoft-com:vml" Requires="v">
                <p:oleObj spid="_x0000_s15595" name="Equation" r:id="rId8" imgW="1079280" imgH="393480" progId="Equation.DSMT4">
                  <p:embed/>
                </p:oleObj>
              </mc:Choice>
              <mc:Fallback>
                <p:oleObj name="Equation" r:id="rId8" imgW="1079280" imgH="393480" progId="Equation.DSMT4">
                  <p:embed/>
                  <p:pic>
                    <p:nvPicPr>
                      <p:cNvPr id="0" name=""/>
                      <p:cNvPicPr/>
                      <p:nvPr/>
                    </p:nvPicPr>
                    <p:blipFill>
                      <a:blip r:embed="rId9"/>
                      <a:stretch>
                        <a:fillRect/>
                      </a:stretch>
                    </p:blipFill>
                    <p:spPr>
                      <a:xfrm>
                        <a:off x="3922785" y="3183871"/>
                        <a:ext cx="2617787" cy="955675"/>
                      </a:xfrm>
                      <a:prstGeom prst="rect">
                        <a:avLst/>
                      </a:prstGeom>
                    </p:spPr>
                  </p:pic>
                </p:oleObj>
              </mc:Fallback>
            </mc:AlternateContent>
          </a:graphicData>
        </a:graphic>
      </p:graphicFrame>
    </p:spTree>
    <p:extLst>
      <p:ext uri="{BB962C8B-B14F-4D97-AF65-F5344CB8AC3E}">
        <p14:creationId xmlns:p14="http://schemas.microsoft.com/office/powerpoint/2010/main" val="1174194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Also consider equation (3) from page 6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Taking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z, </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final equation as the wave equation for EM waves in a conductor is found to be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23</a:t>
            </a:fld>
            <a:endParaRPr lang="en-US"/>
          </a:p>
        </p:txBody>
      </p:sp>
      <p:sp>
        <p:nvSpPr>
          <p:cNvPr id="5" name="Title 1"/>
          <p:cNvSpPr txBox="1">
            <a:spLocks/>
          </p:cNvSpPr>
          <p:nvPr/>
        </p:nvSpPr>
        <p:spPr>
          <a:xfrm>
            <a:off x="1154083" y="178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   0 ) (2)</a:t>
            </a:r>
            <a:endParaRPr lang="en-US" b="1" dirty="0"/>
          </a:p>
        </p:txBody>
      </p:sp>
      <p:graphicFrame>
        <p:nvGraphicFramePr>
          <p:cNvPr id="6" name="Object 5"/>
          <p:cNvGraphicFramePr>
            <a:graphicFrameLocks noChangeAspect="1"/>
          </p:cNvGraphicFramePr>
          <p:nvPr>
            <p:extLst>
              <p:ext uri="{D42A27DB-BD31-4B8C-83A1-F6EECF244321}">
                <p14:modId xmlns:p14="http://schemas.microsoft.com/office/powerpoint/2010/main" val="2022613080"/>
              </p:ext>
            </p:extLst>
          </p:nvPr>
        </p:nvGraphicFramePr>
        <p:xfrm>
          <a:off x="6647541" y="1544300"/>
          <a:ext cx="2249625" cy="976811"/>
        </p:xfrm>
        <a:graphic>
          <a:graphicData uri="http://schemas.openxmlformats.org/presentationml/2006/ole">
            <mc:AlternateContent xmlns:mc="http://schemas.openxmlformats.org/markup-compatibility/2006">
              <mc:Choice xmlns:v="urn:schemas-microsoft-com:vml" Requires="v">
                <p:oleObj spid="_x0000_s16537" name="Equation" r:id="rId3" imgW="965160" imgH="419040" progId="Equation.DSMT4">
                  <p:embed/>
                </p:oleObj>
              </mc:Choice>
              <mc:Fallback>
                <p:oleObj name="Equation" r:id="rId3" imgW="965160" imgH="419040" progId="Equation.DSMT4">
                  <p:embed/>
                  <p:pic>
                    <p:nvPicPr>
                      <p:cNvPr id="0" name=""/>
                      <p:cNvPicPr/>
                      <p:nvPr/>
                    </p:nvPicPr>
                    <p:blipFill>
                      <a:blip r:embed="rId4"/>
                      <a:stretch>
                        <a:fillRect/>
                      </a:stretch>
                    </p:blipFill>
                    <p:spPr>
                      <a:xfrm>
                        <a:off x="6647541" y="1544300"/>
                        <a:ext cx="2249625" cy="976811"/>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5035605" y="2629485"/>
            <a:ext cx="2295356" cy="1001311"/>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683724311"/>
              </p:ext>
            </p:extLst>
          </p:nvPr>
        </p:nvGraphicFramePr>
        <p:xfrm>
          <a:off x="5164138" y="3630613"/>
          <a:ext cx="2628900" cy="876300"/>
        </p:xfrm>
        <a:graphic>
          <a:graphicData uri="http://schemas.openxmlformats.org/presentationml/2006/ole">
            <mc:AlternateContent xmlns:mc="http://schemas.openxmlformats.org/markup-compatibility/2006">
              <mc:Choice xmlns:v="urn:schemas-microsoft-com:vml" Requires="v">
                <p:oleObj spid="_x0000_s16538" name="Equation" r:id="rId6" imgW="1333440" imgH="444240" progId="Equation.DSMT4">
                  <p:embed/>
                </p:oleObj>
              </mc:Choice>
              <mc:Fallback>
                <p:oleObj name="Equation" r:id="rId6" imgW="1333440" imgH="444240" progId="Equation.DSMT4">
                  <p:embed/>
                  <p:pic>
                    <p:nvPicPr>
                      <p:cNvPr id="0" name=""/>
                      <p:cNvPicPr/>
                      <p:nvPr/>
                    </p:nvPicPr>
                    <p:blipFill>
                      <a:blip r:embed="rId7"/>
                      <a:stretch>
                        <a:fillRect/>
                      </a:stretch>
                    </p:blipFill>
                    <p:spPr>
                      <a:xfrm>
                        <a:off x="5164138" y="3630613"/>
                        <a:ext cx="2628900" cy="876300"/>
                      </a:xfrm>
                      <a:prstGeom prst="rect">
                        <a:avLst/>
                      </a:prstGeom>
                    </p:spPr>
                  </p:pic>
                </p:oleObj>
              </mc:Fallback>
            </mc:AlternateContent>
          </a:graphicData>
        </a:graphic>
      </p:graphicFrame>
      <p:pic>
        <p:nvPicPr>
          <p:cNvPr id="9" name="Picture 8"/>
          <p:cNvPicPr>
            <a:picLocks noChangeAspect="1"/>
          </p:cNvPicPr>
          <p:nvPr/>
        </p:nvPicPr>
        <p:blipFill>
          <a:blip r:embed="rId8"/>
          <a:stretch>
            <a:fillRect/>
          </a:stretch>
        </p:blipFill>
        <p:spPr>
          <a:xfrm>
            <a:off x="4170240" y="5345112"/>
            <a:ext cx="4261095" cy="1264712"/>
          </a:xfrm>
          <a:prstGeom prst="rect">
            <a:avLst/>
          </a:prstGeom>
        </p:spPr>
      </p:pic>
      <p:sp>
        <p:nvSpPr>
          <p:cNvPr id="10" name="Rectangle 9"/>
          <p:cNvSpPr/>
          <p:nvPr/>
        </p:nvSpPr>
        <p:spPr>
          <a:xfrm>
            <a:off x="7112001" y="5532084"/>
            <a:ext cx="1219200" cy="9227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451842" y="5784149"/>
            <a:ext cx="24384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Diffusion term</a:t>
            </a:r>
            <a:endParaRPr lang="en-US" sz="2400" dirty="0">
              <a:latin typeface="Times New Roman" panose="02020603050405020304" pitchFamily="18" charset="0"/>
              <a:cs typeface="Times New Roman" panose="02020603050405020304" pitchFamily="18" charset="0"/>
            </a:endParaRPr>
          </a:p>
        </p:txBody>
      </p:sp>
      <p:sp>
        <p:nvSpPr>
          <p:cNvPr id="12" name="Right Arrow 11"/>
          <p:cNvSpPr/>
          <p:nvPr/>
        </p:nvSpPr>
        <p:spPr>
          <a:xfrm flipH="1">
            <a:off x="8431335" y="5931113"/>
            <a:ext cx="973922" cy="266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494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sym typeface="Symbol" panose="05050102010706020507" pitchFamily="18" charset="2"/>
              </a:rPr>
              <a:t>Electromagnetic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wave </a:t>
            </a:r>
            <a:r>
              <a:rPr lang="en-US" b="1" dirty="0">
                <a:latin typeface="Times New Roman" panose="02020603050405020304" pitchFamily="18" charset="0"/>
                <a:cs typeface="Times New Roman" panose="02020603050405020304" pitchFamily="18" charset="0"/>
                <a:sym typeface="Symbol" panose="05050102010706020507" pitchFamily="18" charset="2"/>
              </a:rPr>
              <a:t>in a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conductor</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wave equation of EM plane polarized wave in a conductor,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solution of the wave equation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24</a:t>
            </a:fld>
            <a:endParaRPr lang="en-US"/>
          </a:p>
        </p:txBody>
      </p:sp>
      <p:pic>
        <p:nvPicPr>
          <p:cNvPr id="5" name="Picture 4"/>
          <p:cNvPicPr>
            <a:picLocks noChangeAspect="1"/>
          </p:cNvPicPr>
          <p:nvPr/>
        </p:nvPicPr>
        <p:blipFill>
          <a:blip r:embed="rId2"/>
          <a:stretch>
            <a:fillRect/>
          </a:stretch>
        </p:blipFill>
        <p:spPr>
          <a:xfrm>
            <a:off x="4329897" y="2369683"/>
            <a:ext cx="4261095" cy="1264712"/>
          </a:xfrm>
          <a:prstGeom prst="rect">
            <a:avLst/>
          </a:prstGeom>
        </p:spPr>
      </p:pic>
      <p:pic>
        <p:nvPicPr>
          <p:cNvPr id="6" name="Picture 5"/>
          <p:cNvPicPr>
            <a:picLocks noChangeAspect="1"/>
          </p:cNvPicPr>
          <p:nvPr/>
        </p:nvPicPr>
        <p:blipFill>
          <a:blip r:embed="rId3"/>
          <a:stretch>
            <a:fillRect/>
          </a:stretch>
        </p:blipFill>
        <p:spPr>
          <a:xfrm>
            <a:off x="4854733" y="4499429"/>
            <a:ext cx="2848096" cy="769257"/>
          </a:xfrm>
          <a:prstGeom prst="rect">
            <a:avLst/>
          </a:prstGeom>
        </p:spPr>
      </p:pic>
      <p:pic>
        <p:nvPicPr>
          <p:cNvPr id="7" name="Picture 6"/>
          <p:cNvPicPr>
            <a:picLocks noChangeAspect="1"/>
          </p:cNvPicPr>
          <p:nvPr/>
        </p:nvPicPr>
        <p:blipFill>
          <a:blip r:embed="rId4"/>
          <a:stretch>
            <a:fillRect/>
          </a:stretch>
        </p:blipFill>
        <p:spPr>
          <a:xfrm>
            <a:off x="2232018" y="5353855"/>
            <a:ext cx="2975659" cy="434004"/>
          </a:xfrm>
          <a:prstGeom prst="rect">
            <a:avLst/>
          </a:prstGeom>
        </p:spPr>
      </p:pic>
    </p:spTree>
    <p:extLst>
      <p:ext uri="{BB962C8B-B14F-4D97-AF65-F5344CB8AC3E}">
        <p14:creationId xmlns:p14="http://schemas.microsoft.com/office/powerpoint/2010/main" val="60098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 of the wave equation with diffusion effect</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37029" y="1845734"/>
            <a:ext cx="10618651"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wave equation in a conductor,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With the assumption that its time-variation is simple harmonic,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Substitute the assumed solution into the wave equation,</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527AFB1-D122-4AAA-BF3A-ECD167F20DE5}" type="slidenum">
              <a:rPr lang="en-US" smtClean="0"/>
              <a:t>25</a:t>
            </a:fld>
            <a:endParaRPr lang="en-US"/>
          </a:p>
        </p:txBody>
      </p:sp>
      <p:pic>
        <p:nvPicPr>
          <p:cNvPr id="5" name="Picture 4"/>
          <p:cNvPicPr>
            <a:picLocks noChangeAspect="1"/>
          </p:cNvPicPr>
          <p:nvPr/>
        </p:nvPicPr>
        <p:blipFill>
          <a:blip r:embed="rId3"/>
          <a:stretch>
            <a:fillRect/>
          </a:stretch>
        </p:blipFill>
        <p:spPr>
          <a:xfrm>
            <a:off x="5846354" y="1727190"/>
            <a:ext cx="4261095" cy="126471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946523390"/>
              </p:ext>
            </p:extLst>
          </p:nvPr>
        </p:nvGraphicFramePr>
        <p:xfrm>
          <a:off x="8497206" y="3276100"/>
          <a:ext cx="1722199" cy="612986"/>
        </p:xfrm>
        <a:graphic>
          <a:graphicData uri="http://schemas.openxmlformats.org/presentationml/2006/ole">
            <mc:AlternateContent xmlns:mc="http://schemas.openxmlformats.org/markup-compatibility/2006">
              <mc:Choice xmlns:v="urn:schemas-microsoft-com:vml" Requires="v">
                <p:oleObj spid="_x0000_s19580" name="Equation" r:id="rId4" imgW="749160" imgH="266400" progId="Equation.DSMT4">
                  <p:embed/>
                </p:oleObj>
              </mc:Choice>
              <mc:Fallback>
                <p:oleObj name="Equation" r:id="rId4" imgW="749160" imgH="266400" progId="Equation.DSMT4">
                  <p:embed/>
                  <p:pic>
                    <p:nvPicPr>
                      <p:cNvPr id="0" name=""/>
                      <p:cNvPicPr/>
                      <p:nvPr/>
                    </p:nvPicPr>
                    <p:blipFill>
                      <a:blip r:embed="rId5"/>
                      <a:stretch>
                        <a:fillRect/>
                      </a:stretch>
                    </p:blipFill>
                    <p:spPr>
                      <a:xfrm>
                        <a:off x="8497206" y="3276100"/>
                        <a:ext cx="1722199" cy="612986"/>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3357303" y="4888190"/>
            <a:ext cx="4375543" cy="98090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092062860"/>
              </p:ext>
            </p:extLst>
          </p:nvPr>
        </p:nvGraphicFramePr>
        <p:xfrm>
          <a:off x="4848225" y="5202238"/>
          <a:ext cx="1597025" cy="993775"/>
        </p:xfrm>
        <a:graphic>
          <a:graphicData uri="http://schemas.openxmlformats.org/presentationml/2006/ole">
            <mc:AlternateContent xmlns:mc="http://schemas.openxmlformats.org/markup-compatibility/2006">
              <mc:Choice xmlns:v="urn:schemas-microsoft-com:vml" Requires="v">
                <p:oleObj spid="_x0000_s19581" name="Equation" r:id="rId7" imgW="622080" imgH="406080" progId="Equation.DSMT4">
                  <p:embed/>
                </p:oleObj>
              </mc:Choice>
              <mc:Fallback>
                <p:oleObj name="Equation" r:id="rId7" imgW="622080" imgH="406080" progId="Equation.DSMT4">
                  <p:embed/>
                  <p:pic>
                    <p:nvPicPr>
                      <p:cNvPr id="0" name=""/>
                      <p:cNvPicPr/>
                      <p:nvPr/>
                    </p:nvPicPr>
                    <p:blipFill>
                      <a:blip r:embed="rId8"/>
                      <a:stretch>
                        <a:fillRect/>
                      </a:stretch>
                    </p:blipFill>
                    <p:spPr>
                      <a:xfrm>
                        <a:off x="4848225" y="5202238"/>
                        <a:ext cx="1597025" cy="993775"/>
                      </a:xfrm>
                      <a:prstGeom prst="rect">
                        <a:avLst/>
                      </a:prstGeom>
                    </p:spPr>
                  </p:pic>
                </p:oleObj>
              </mc:Fallback>
            </mc:AlternateContent>
          </a:graphicData>
        </a:graphic>
      </p:graphicFrame>
    </p:spTree>
    <p:extLst>
      <p:ext uri="{BB962C8B-B14F-4D97-AF65-F5344CB8AC3E}">
        <p14:creationId xmlns:p14="http://schemas.microsoft.com/office/powerpoint/2010/main" val="509545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26</a:t>
            </a:fld>
            <a:endParaRPr lang="en-US"/>
          </a:p>
        </p:txBody>
      </p:sp>
      <p:pic>
        <p:nvPicPr>
          <p:cNvPr id="7" name="Picture 6"/>
          <p:cNvPicPr>
            <a:picLocks noChangeAspect="1"/>
          </p:cNvPicPr>
          <p:nvPr/>
        </p:nvPicPr>
        <p:blipFill>
          <a:blip r:embed="rId3"/>
          <a:stretch>
            <a:fillRect/>
          </a:stretch>
        </p:blipFill>
        <p:spPr>
          <a:xfrm>
            <a:off x="4173290" y="737105"/>
            <a:ext cx="2947609" cy="1048152"/>
          </a:xfrm>
          <a:prstGeom prst="rect">
            <a:avLst/>
          </a:prstGeom>
        </p:spPr>
      </p:pic>
      <p:sp>
        <p:nvSpPr>
          <p:cNvPr id="8" name="TextBox 7"/>
          <p:cNvSpPr txBox="1"/>
          <p:nvPr/>
        </p:nvSpPr>
        <p:spPr>
          <a:xfrm>
            <a:off x="1117600" y="2017486"/>
            <a:ext cx="907142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Solution of the above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order differential equation is given as</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653818126"/>
              </p:ext>
            </p:extLst>
          </p:nvPr>
        </p:nvGraphicFramePr>
        <p:xfrm>
          <a:off x="4173290" y="2591027"/>
          <a:ext cx="2637842" cy="602116"/>
        </p:xfrm>
        <a:graphic>
          <a:graphicData uri="http://schemas.openxmlformats.org/presentationml/2006/ole">
            <mc:AlternateContent xmlns:mc="http://schemas.openxmlformats.org/markup-compatibility/2006">
              <mc:Choice xmlns:v="urn:schemas-microsoft-com:vml" Requires="v">
                <p:oleObj spid="_x0000_s20543" name="Equation" r:id="rId4" imgW="1168200" imgH="266400" progId="Equation.DSMT4">
                  <p:embed/>
                </p:oleObj>
              </mc:Choice>
              <mc:Fallback>
                <p:oleObj name="Equation" r:id="rId4" imgW="1168200" imgH="266400" progId="Equation.DSMT4">
                  <p:embed/>
                  <p:pic>
                    <p:nvPicPr>
                      <p:cNvPr id="0" name=""/>
                      <p:cNvPicPr/>
                      <p:nvPr/>
                    </p:nvPicPr>
                    <p:blipFill>
                      <a:blip r:embed="rId5"/>
                      <a:stretch>
                        <a:fillRect/>
                      </a:stretch>
                    </p:blipFill>
                    <p:spPr>
                      <a:xfrm>
                        <a:off x="4173290" y="2591027"/>
                        <a:ext cx="2637842" cy="602116"/>
                      </a:xfrm>
                      <a:prstGeom prst="rect">
                        <a:avLst/>
                      </a:prstGeom>
                    </p:spPr>
                  </p:pic>
                </p:oleObj>
              </mc:Fallback>
            </mc:AlternateContent>
          </a:graphicData>
        </a:graphic>
      </p:graphicFrame>
      <p:sp>
        <p:nvSpPr>
          <p:cNvPr id="10" name="TextBox 9"/>
          <p:cNvSpPr txBox="1"/>
          <p:nvPr/>
        </p:nvSpPr>
        <p:spPr>
          <a:xfrm>
            <a:off x="1117600" y="3374799"/>
            <a:ext cx="907142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the wave propagates in +z direction the second term of the solution is chosen.</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 the final solution for the  wave equation in a conductor as follows,</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stretch>
            <a:fillRect/>
          </a:stretch>
        </p:blipFill>
        <p:spPr>
          <a:xfrm>
            <a:off x="4223046" y="5126115"/>
            <a:ext cx="2848096" cy="769257"/>
          </a:xfrm>
          <a:prstGeom prst="rect">
            <a:avLst/>
          </a:prstGeom>
        </p:spPr>
      </p:pic>
    </p:spTree>
    <p:extLst>
      <p:ext uri="{BB962C8B-B14F-4D97-AF65-F5344CB8AC3E}">
        <p14:creationId xmlns:p14="http://schemas.microsoft.com/office/powerpoint/2010/main" val="2655036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27</a:t>
            </a:fld>
            <a:endParaRPr lang="en-US"/>
          </a:p>
        </p:txBody>
      </p:sp>
      <p:sp>
        <p:nvSpPr>
          <p:cNvPr id="3" name="Content Placeholder 2"/>
          <p:cNvSpPr>
            <a:spLocks noGrp="1"/>
          </p:cNvSpPr>
          <p:nvPr>
            <p:ph idx="4294967295"/>
          </p:nvPr>
        </p:nvSpPr>
        <p:spPr>
          <a:xfrm>
            <a:off x="894079" y="455274"/>
            <a:ext cx="10058400" cy="5006224"/>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ratio of the current density terms can be written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conductor, where                            , then </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can be written as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wave function becomes  </a:t>
            </a: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56269819"/>
              </p:ext>
            </p:extLst>
          </p:nvPr>
        </p:nvGraphicFramePr>
        <p:xfrm>
          <a:off x="3942807" y="2489426"/>
          <a:ext cx="1618073" cy="520095"/>
        </p:xfrm>
        <a:graphic>
          <a:graphicData uri="http://schemas.openxmlformats.org/presentationml/2006/ole">
            <mc:AlternateContent xmlns:mc="http://schemas.openxmlformats.org/markup-compatibility/2006">
              <mc:Choice xmlns:v="urn:schemas-microsoft-com:vml" Requires="v">
                <p:oleObj spid="_x0000_s17542" name="Equation" r:id="rId4" imgW="711000" imgH="228600" progId="Equation.DSMT4">
                  <p:embed/>
                </p:oleObj>
              </mc:Choice>
              <mc:Fallback>
                <p:oleObj name="Equation" r:id="rId4" imgW="711000" imgH="228600" progId="Equation.DSMT4">
                  <p:embed/>
                  <p:pic>
                    <p:nvPicPr>
                      <p:cNvPr id="0" name=""/>
                      <p:cNvPicPr/>
                      <p:nvPr/>
                    </p:nvPicPr>
                    <p:blipFill>
                      <a:blip r:embed="rId5"/>
                      <a:stretch>
                        <a:fillRect/>
                      </a:stretch>
                    </p:blipFill>
                    <p:spPr>
                      <a:xfrm>
                        <a:off x="3942807" y="2489426"/>
                        <a:ext cx="1618073" cy="520095"/>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4157580" y="3408184"/>
            <a:ext cx="1823706" cy="679752"/>
          </a:xfrm>
          <a:prstGeom prst="rect">
            <a:avLst/>
          </a:prstGeom>
        </p:spPr>
      </p:pic>
      <p:pic>
        <p:nvPicPr>
          <p:cNvPr id="8" name="Picture 7"/>
          <p:cNvPicPr>
            <a:picLocks noChangeAspect="1"/>
          </p:cNvPicPr>
          <p:nvPr/>
        </p:nvPicPr>
        <p:blipFill>
          <a:blip r:embed="rId7"/>
          <a:stretch>
            <a:fillRect/>
          </a:stretch>
        </p:blipFill>
        <p:spPr>
          <a:xfrm>
            <a:off x="4157580" y="3885107"/>
            <a:ext cx="2970665" cy="963377"/>
          </a:xfrm>
          <a:prstGeom prst="rect">
            <a:avLst/>
          </a:prstGeom>
        </p:spPr>
      </p:pic>
      <p:pic>
        <p:nvPicPr>
          <p:cNvPr id="9" name="Picture 8"/>
          <p:cNvPicPr>
            <a:picLocks noChangeAspect="1"/>
          </p:cNvPicPr>
          <p:nvPr/>
        </p:nvPicPr>
        <p:blipFill>
          <a:blip r:embed="rId8"/>
          <a:stretch>
            <a:fillRect/>
          </a:stretch>
        </p:blipFill>
        <p:spPr>
          <a:xfrm>
            <a:off x="4518608" y="4991518"/>
            <a:ext cx="4692195" cy="1178906"/>
          </a:xfrm>
          <a:prstGeom prst="rect">
            <a:avLst/>
          </a:prstGeom>
        </p:spPr>
      </p:pic>
      <p:sp>
        <p:nvSpPr>
          <p:cNvPr id="10" name="Rectangle 9"/>
          <p:cNvSpPr/>
          <p:nvPr/>
        </p:nvSpPr>
        <p:spPr>
          <a:xfrm>
            <a:off x="5736782" y="5481670"/>
            <a:ext cx="1435463" cy="47897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96343" y="4580267"/>
            <a:ext cx="5909029"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Exponential decay term for the amplitude</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a:stretch>
            <a:fillRect/>
          </a:stretch>
        </p:blipFill>
        <p:spPr>
          <a:xfrm>
            <a:off x="1453049" y="1087006"/>
            <a:ext cx="8215662" cy="1079258"/>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3037611652"/>
              </p:ext>
            </p:extLst>
          </p:nvPr>
        </p:nvGraphicFramePr>
        <p:xfrm>
          <a:off x="6864706" y="2365541"/>
          <a:ext cx="4655097" cy="592845"/>
        </p:xfrm>
        <a:graphic>
          <a:graphicData uri="http://schemas.openxmlformats.org/presentationml/2006/ole">
            <mc:AlternateContent xmlns:mc="http://schemas.openxmlformats.org/markup-compatibility/2006">
              <mc:Choice xmlns:v="urn:schemas-microsoft-com:vml" Requires="v">
                <p:oleObj spid="_x0000_s17543" name="Equation" r:id="rId10" imgW="2184120" imgH="279360" progId="Equation.DSMT4">
                  <p:embed/>
                </p:oleObj>
              </mc:Choice>
              <mc:Fallback>
                <p:oleObj name="Equation" r:id="rId10" imgW="2184120" imgH="279360" progId="Equation.DSMT4">
                  <p:embed/>
                  <p:pic>
                    <p:nvPicPr>
                      <p:cNvPr id="0" name=""/>
                      <p:cNvPicPr/>
                      <p:nvPr/>
                    </p:nvPicPr>
                    <p:blipFill>
                      <a:blip r:embed="rId11"/>
                      <a:stretch>
                        <a:fillRect/>
                      </a:stretch>
                    </p:blipFill>
                    <p:spPr>
                      <a:xfrm>
                        <a:off x="6864706" y="2365541"/>
                        <a:ext cx="4655097" cy="592845"/>
                      </a:xfrm>
                      <a:prstGeom prst="rect">
                        <a:avLst/>
                      </a:prstGeom>
                    </p:spPr>
                  </p:pic>
                </p:oleObj>
              </mc:Fallback>
            </mc:AlternateContent>
          </a:graphicData>
        </a:graphic>
      </p:graphicFrame>
      <p:sp>
        <p:nvSpPr>
          <p:cNvPr id="15" name="Right Arrow 14"/>
          <p:cNvSpPr/>
          <p:nvPr/>
        </p:nvSpPr>
        <p:spPr>
          <a:xfrm>
            <a:off x="2787806" y="4221685"/>
            <a:ext cx="717731" cy="35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513951" y="5035539"/>
            <a:ext cx="1320343" cy="39017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720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Skin depth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skin depth is the travelling distance of EM wave in the conductor when the electric field vector has decayed to a value of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0</a:t>
            </a:r>
            <a:r>
              <a:rPr lang="en-US" sz="2400" i="1" dirty="0" smtClean="0">
                <a:latin typeface="Times New Roman" panose="02020603050405020304" pitchFamily="18" charset="0"/>
                <a:cs typeface="Times New Roman" panose="02020603050405020304" pitchFamily="18" charset="0"/>
              </a:rPr>
              <a:t>e</a:t>
            </a:r>
            <a:r>
              <a:rPr lang="en-US" sz="2400" baseline="30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182271"/>
              </p:ext>
            </p:extLst>
          </p:nvPr>
        </p:nvGraphicFramePr>
        <p:xfrm>
          <a:off x="1097280" y="3291017"/>
          <a:ext cx="2970438" cy="1132794"/>
        </p:xfrm>
        <a:graphic>
          <a:graphicData uri="http://schemas.openxmlformats.org/presentationml/2006/ole">
            <mc:AlternateContent xmlns:mc="http://schemas.openxmlformats.org/markup-compatibility/2006">
              <mc:Choice xmlns:v="urn:schemas-microsoft-com:vml" Requires="v">
                <p:oleObj spid="_x0000_s18503" name="Equation" r:id="rId3" imgW="1498320" imgH="571320" progId="Equation.DSMT4">
                  <p:embed/>
                </p:oleObj>
              </mc:Choice>
              <mc:Fallback>
                <p:oleObj name="Equation" r:id="rId3" imgW="1498320" imgH="571320" progId="Equation.DSMT4">
                  <p:embed/>
                  <p:pic>
                    <p:nvPicPr>
                      <p:cNvPr id="0" name=""/>
                      <p:cNvPicPr/>
                      <p:nvPr/>
                    </p:nvPicPr>
                    <p:blipFill>
                      <a:blip r:embed="rId4"/>
                      <a:stretch>
                        <a:fillRect/>
                      </a:stretch>
                    </p:blipFill>
                    <p:spPr>
                      <a:xfrm>
                        <a:off x="1097280" y="3291017"/>
                        <a:ext cx="2970438" cy="1132794"/>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5086768" y="2623659"/>
            <a:ext cx="5932323" cy="2824339"/>
          </a:xfrm>
          <a:prstGeom prst="rect">
            <a:avLst/>
          </a:prstGeom>
        </p:spPr>
      </p:pic>
      <p:sp>
        <p:nvSpPr>
          <p:cNvPr id="7" name="TextBox 6"/>
          <p:cNvSpPr txBox="1"/>
          <p:nvPr/>
        </p:nvSpPr>
        <p:spPr>
          <a:xfrm>
            <a:off x="5080962" y="5447998"/>
            <a:ext cx="680623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explains the electrical shielding properties of a conductor,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c</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the wavelength in the conductor.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420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of skin depth for metals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27AFB1-D122-4AAA-BF3A-ECD167F20DE5}" type="slidenum">
              <a:rPr lang="en-US" smtClean="0"/>
              <a:t>29</a:t>
            </a:fld>
            <a:endParaRPr lang="en-US"/>
          </a:p>
        </p:txBody>
      </p:sp>
      <p:pic>
        <p:nvPicPr>
          <p:cNvPr id="5" name="Picture 4"/>
          <p:cNvPicPr>
            <a:picLocks noChangeAspect="1"/>
          </p:cNvPicPr>
          <p:nvPr/>
        </p:nvPicPr>
        <p:blipFill rotWithShape="1">
          <a:blip r:embed="rId3"/>
          <a:srcRect l="45822" t="34784" r="19960" b="21236"/>
          <a:stretch/>
        </p:blipFill>
        <p:spPr>
          <a:xfrm>
            <a:off x="2692435" y="1737360"/>
            <a:ext cx="6022940" cy="4352191"/>
          </a:xfrm>
          <a:prstGeom prst="rect">
            <a:avLst/>
          </a:prstGeom>
        </p:spPr>
      </p:pic>
      <p:sp>
        <p:nvSpPr>
          <p:cNvPr id="6" name="Rectangle 5"/>
          <p:cNvSpPr/>
          <p:nvPr/>
        </p:nvSpPr>
        <p:spPr>
          <a:xfrm>
            <a:off x="3785487" y="6275119"/>
            <a:ext cx="5535426" cy="369332"/>
          </a:xfrm>
          <a:prstGeom prst="rect">
            <a:avLst/>
          </a:prstGeom>
        </p:spPr>
        <p:txBody>
          <a:bodyPr wrap="none">
            <a:spAutoFit/>
          </a:bodyPr>
          <a:lstStyle/>
          <a:p>
            <a:r>
              <a:rPr lang="en-US" dirty="0"/>
              <a:t>https://www.ndt.net/article/ecndt2006/doc/Tu.3.6.2.pdf</a:t>
            </a:r>
          </a:p>
        </p:txBody>
      </p:sp>
    </p:spTree>
    <p:extLst>
      <p:ext uri="{BB962C8B-B14F-4D97-AF65-F5344CB8AC3E}">
        <p14:creationId xmlns:p14="http://schemas.microsoft.com/office/powerpoint/2010/main" val="34138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286603"/>
            <a:ext cx="10485979" cy="1450757"/>
          </a:xfrm>
        </p:spPr>
        <p:txBody>
          <a:bodyPr/>
          <a:lstStyle/>
          <a:p>
            <a:r>
              <a:rPr lang="en-US" b="1" dirty="0" smtClean="0">
                <a:latin typeface="Times New Roman" panose="02020603050405020304" pitchFamily="18" charset="0"/>
                <a:cs typeface="Times New Roman" panose="02020603050405020304" pitchFamily="18" charset="0"/>
              </a:rPr>
              <a:t>Significance of the Maxwell’s equations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two time-varying equations are mathematically sufficient to produce separate </a:t>
            </a:r>
            <a:r>
              <a:rPr lang="en-US" sz="2400" b="1" dirty="0" smtClean="0">
                <a:solidFill>
                  <a:srgbClr val="FF0000"/>
                </a:solidFill>
                <a:latin typeface="Times New Roman" panose="02020603050405020304" pitchFamily="18" charset="0"/>
                <a:cs typeface="Times New Roman" panose="02020603050405020304" pitchFamily="18" charset="0"/>
              </a:rPr>
              <a:t>wave equations </a:t>
            </a:r>
            <a:r>
              <a:rPr lang="en-US" sz="2400" dirty="0" smtClean="0">
                <a:latin typeface="Times New Roman" panose="02020603050405020304" pitchFamily="18" charset="0"/>
                <a:cs typeface="Times New Roman" panose="02020603050405020304" pitchFamily="18" charset="0"/>
              </a:rPr>
              <a:t>for the electric and magnetic field vectors.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Also, they indicates time variable E and H fields cannot exist independently.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steady state equations help to identify the wave  nature as </a:t>
            </a:r>
            <a:r>
              <a:rPr lang="en-US" sz="2400" b="1" dirty="0" smtClean="0">
                <a:solidFill>
                  <a:srgbClr val="FF0000"/>
                </a:solidFill>
                <a:latin typeface="Times New Roman" panose="02020603050405020304" pitchFamily="18" charset="0"/>
                <a:cs typeface="Times New Roman" panose="02020603050405020304" pitchFamily="18" charset="0"/>
              </a:rPr>
              <a:t>transverse</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constitutive equations are needed for solving the Maxwell’s equations.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27548962"/>
              </p:ext>
            </p:extLst>
          </p:nvPr>
        </p:nvGraphicFramePr>
        <p:xfrm>
          <a:off x="2266682" y="4861206"/>
          <a:ext cx="6527902" cy="613395"/>
        </p:xfrm>
        <a:graphic>
          <a:graphicData uri="http://schemas.openxmlformats.org/presentationml/2006/ole">
            <mc:AlternateContent xmlns:mc="http://schemas.openxmlformats.org/markup-compatibility/2006">
              <mc:Choice xmlns:v="urn:schemas-microsoft-com:vml" Requires="v">
                <p:oleObj spid="_x0000_s2172" name="Equation" r:id="rId4" imgW="2425680" imgH="228600" progId="Equation.DSMT4">
                  <p:embed/>
                </p:oleObj>
              </mc:Choice>
              <mc:Fallback>
                <p:oleObj name="Equation" r:id="rId4" imgW="2425680" imgH="228600" progId="Equation.DSMT4">
                  <p:embed/>
                  <p:pic>
                    <p:nvPicPr>
                      <p:cNvPr id="0" name=""/>
                      <p:cNvPicPr/>
                      <p:nvPr/>
                    </p:nvPicPr>
                    <p:blipFill>
                      <a:blip r:embed="rId5"/>
                      <a:stretch>
                        <a:fillRect/>
                      </a:stretch>
                    </p:blipFill>
                    <p:spPr>
                      <a:xfrm>
                        <a:off x="2266682" y="4861206"/>
                        <a:ext cx="6527902" cy="61339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4463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30</a:t>
            </a:fld>
            <a:endParaRPr lang="en-US"/>
          </a:p>
        </p:txBody>
      </p:sp>
      <p:sp>
        <p:nvSpPr>
          <p:cNvPr id="5" name="TextBox 4"/>
          <p:cNvSpPr txBox="1"/>
          <p:nvPr/>
        </p:nvSpPr>
        <p:spPr>
          <a:xfrm>
            <a:off x="735144" y="1378857"/>
            <a:ext cx="1085668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wave function in a conductor</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phase velocity of the wave v is given by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the phase velocity </a:t>
            </a:r>
            <a:r>
              <a:rPr lang="en-US" sz="2400" b="1" dirty="0" smtClean="0">
                <a:solidFill>
                  <a:srgbClr val="FF0000"/>
                </a:solidFill>
                <a:latin typeface="Times New Roman" panose="02020603050405020304" pitchFamily="18" charset="0"/>
                <a:cs typeface="Times New Roman" panose="02020603050405020304" pitchFamily="18" charset="0"/>
              </a:rPr>
              <a:t>is a function of the frequency</a:t>
            </a:r>
            <a:r>
              <a:rPr lang="en-US" sz="2400" dirty="0" smtClean="0">
                <a:latin typeface="Times New Roman" panose="02020603050405020304" pitchFamily="18" charset="0"/>
                <a:cs typeface="Times New Roman" panose="02020603050405020304" pitchFamily="18" charset="0"/>
              </a:rPr>
              <a:t>, an electrical conductor is dispersive medium to EM waves.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v/ is negative so that the conductor is anomalously dispersive and the group velocity is greater than the phase velocity.</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6638378" y="1378857"/>
            <a:ext cx="4692195" cy="1178906"/>
          </a:xfrm>
          <a:prstGeom prst="rect">
            <a:avLst/>
          </a:prstGeom>
        </p:spPr>
      </p:pic>
      <p:pic>
        <p:nvPicPr>
          <p:cNvPr id="7" name="Picture 6"/>
          <p:cNvPicPr>
            <a:picLocks noChangeAspect="1"/>
          </p:cNvPicPr>
          <p:nvPr/>
        </p:nvPicPr>
        <p:blipFill>
          <a:blip r:embed="rId5"/>
          <a:stretch>
            <a:fillRect/>
          </a:stretch>
        </p:blipFill>
        <p:spPr>
          <a:xfrm>
            <a:off x="2628758" y="3234041"/>
            <a:ext cx="6605000" cy="1181092"/>
          </a:xfrm>
          <a:prstGeom prst="rect">
            <a:avLst/>
          </a:prstGeom>
        </p:spPr>
      </p:pic>
      <p:sp>
        <p:nvSpPr>
          <p:cNvPr id="2" name="TextBox 1"/>
          <p:cNvSpPr txBox="1"/>
          <p:nvPr/>
        </p:nvSpPr>
        <p:spPr>
          <a:xfrm>
            <a:off x="566056" y="84887"/>
            <a:ext cx="11742057"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Electromagnetic wave velocity in a conductor and anomalous dispersion</a:t>
            </a:r>
            <a:endParaRPr lang="en-US" sz="3600" b="1"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52316692"/>
              </p:ext>
            </p:extLst>
          </p:nvPr>
        </p:nvGraphicFramePr>
        <p:xfrm>
          <a:off x="9233758" y="3578524"/>
          <a:ext cx="1476375" cy="492125"/>
        </p:xfrm>
        <a:graphic>
          <a:graphicData uri="http://schemas.openxmlformats.org/presentationml/2006/ole">
            <mc:AlternateContent xmlns:mc="http://schemas.openxmlformats.org/markup-compatibility/2006">
              <mc:Choice xmlns:v="urn:schemas-microsoft-com:vml" Requires="v">
                <p:oleObj spid="_x0000_s21563" name="Equation" r:id="rId6" imgW="761760" imgH="253800" progId="Equation.DSMT4">
                  <p:embed/>
                </p:oleObj>
              </mc:Choice>
              <mc:Fallback>
                <p:oleObj name="Equation" r:id="rId6" imgW="761760" imgH="253800" progId="Equation.DSMT4">
                  <p:embed/>
                  <p:pic>
                    <p:nvPicPr>
                      <p:cNvPr id="0" name=""/>
                      <p:cNvPicPr/>
                      <p:nvPr/>
                    </p:nvPicPr>
                    <p:blipFill>
                      <a:blip r:embed="rId7"/>
                      <a:stretch>
                        <a:fillRect/>
                      </a:stretch>
                    </p:blipFill>
                    <p:spPr>
                      <a:xfrm>
                        <a:off x="9233758" y="3578524"/>
                        <a:ext cx="1476375" cy="492125"/>
                      </a:xfrm>
                      <a:prstGeom prst="rect">
                        <a:avLst/>
                      </a:prstGeom>
                    </p:spPr>
                  </p:pic>
                </p:oleObj>
              </mc:Fallback>
            </mc:AlternateContent>
          </a:graphicData>
        </a:graphic>
      </p:graphicFrame>
    </p:spTree>
    <p:extLst>
      <p:ext uri="{BB962C8B-B14F-4D97-AF65-F5344CB8AC3E}">
        <p14:creationId xmlns:p14="http://schemas.microsoft.com/office/powerpoint/2010/main" val="1370678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31</a:t>
            </a:fld>
            <a:endParaRPr lang="en-US"/>
          </a:p>
        </p:txBody>
      </p:sp>
      <p:pic>
        <p:nvPicPr>
          <p:cNvPr id="3" name="Picture 2"/>
          <p:cNvPicPr>
            <a:picLocks noChangeAspect="1"/>
          </p:cNvPicPr>
          <p:nvPr/>
        </p:nvPicPr>
        <p:blipFill>
          <a:blip r:embed="rId3"/>
          <a:stretch>
            <a:fillRect/>
          </a:stretch>
        </p:blipFill>
        <p:spPr>
          <a:xfrm>
            <a:off x="739485" y="132468"/>
            <a:ext cx="10644299" cy="2988104"/>
          </a:xfrm>
          <a:prstGeom prst="rect">
            <a:avLst/>
          </a:prstGeom>
        </p:spPr>
      </p:pic>
      <p:sp>
        <p:nvSpPr>
          <p:cNvPr id="4" name="TextBox 3"/>
          <p:cNvSpPr txBox="1"/>
          <p:nvPr/>
        </p:nvSpPr>
        <p:spPr>
          <a:xfrm>
            <a:off x="1183111" y="3120572"/>
            <a:ext cx="1002937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High frequency EM waves propagate only a very small distance in conductor.</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small,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phase velocity</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v is small</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the refractive index c/v of a conductor can be very large. This results in the high optical reflectivity.</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83111" y="4782402"/>
            <a:ext cx="10595429"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Determine the distance in which the amplitude of the striking EM wave drops to about 1% of its surface value.</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679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32</a:t>
            </a:fld>
            <a:endParaRPr lang="en-US"/>
          </a:p>
        </p:txBody>
      </p:sp>
      <p:pic>
        <p:nvPicPr>
          <p:cNvPr id="3" name="Picture 2"/>
          <p:cNvPicPr>
            <a:picLocks noChangeAspect="1"/>
          </p:cNvPicPr>
          <p:nvPr/>
        </p:nvPicPr>
        <p:blipFill>
          <a:blip r:embed="rId3"/>
          <a:stretch>
            <a:fillRect/>
          </a:stretch>
        </p:blipFill>
        <p:spPr>
          <a:xfrm>
            <a:off x="1382148" y="-1"/>
            <a:ext cx="8242539" cy="6606986"/>
          </a:xfrm>
          <a:prstGeom prst="rect">
            <a:avLst/>
          </a:prstGeom>
        </p:spPr>
      </p:pic>
      <p:sp>
        <p:nvSpPr>
          <p:cNvPr id="5" name="Rectangle 4"/>
          <p:cNvSpPr/>
          <p:nvPr/>
        </p:nvSpPr>
        <p:spPr>
          <a:xfrm>
            <a:off x="9900458" y="1812038"/>
            <a:ext cx="1015663" cy="2982909"/>
          </a:xfrm>
          <a:prstGeom prst="rect">
            <a:avLst/>
          </a:prstGeom>
        </p:spPr>
        <p:txBody>
          <a:bodyPr vert="vert270" wrap="square">
            <a:spAutoFit/>
          </a:bodyPr>
          <a:lstStyle/>
          <a:p>
            <a:r>
              <a:rPr lang="en-US" dirty="0"/>
              <a:t>http://ecee.colorado.edu/~ecen3400/Chapter%2020%20-%20The%20Skin%20Effect.pdf</a:t>
            </a:r>
          </a:p>
        </p:txBody>
      </p:sp>
    </p:spTree>
    <p:extLst>
      <p:ext uri="{BB962C8B-B14F-4D97-AF65-F5344CB8AC3E}">
        <p14:creationId xmlns:p14="http://schemas.microsoft.com/office/powerpoint/2010/main" val="2221876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When is a medium a conductor or a dielectric?</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154083" y="1737360"/>
            <a:ext cx="1005840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ratio of the current density is used to determine whether the medium is a conductor or a dielectric.</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conduction current dominates and the medium is a conductor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current dominates and the material behaves as a dielectric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527AFB1-D122-4AAA-BF3A-ECD167F20DE5}" type="slidenum">
              <a:rPr lang="en-US" smtClean="0"/>
              <a:t>33</a:t>
            </a:fld>
            <a:endParaRPr lang="en-US"/>
          </a:p>
        </p:txBody>
      </p:sp>
      <p:pic>
        <p:nvPicPr>
          <p:cNvPr id="5" name="Picture 4"/>
          <p:cNvPicPr>
            <a:picLocks noChangeAspect="1"/>
          </p:cNvPicPr>
          <p:nvPr/>
        </p:nvPicPr>
        <p:blipFill>
          <a:blip r:embed="rId3"/>
          <a:stretch>
            <a:fillRect/>
          </a:stretch>
        </p:blipFill>
        <p:spPr>
          <a:xfrm>
            <a:off x="4861939" y="2317585"/>
            <a:ext cx="1963866" cy="954303"/>
          </a:xfrm>
          <a:prstGeom prst="rect">
            <a:avLst/>
          </a:prstGeom>
        </p:spPr>
      </p:pic>
      <p:pic>
        <p:nvPicPr>
          <p:cNvPr id="6" name="Picture 5"/>
          <p:cNvPicPr>
            <a:picLocks noChangeAspect="1"/>
          </p:cNvPicPr>
          <p:nvPr/>
        </p:nvPicPr>
        <p:blipFill>
          <a:blip r:embed="rId4"/>
          <a:stretch>
            <a:fillRect/>
          </a:stretch>
        </p:blipFill>
        <p:spPr>
          <a:xfrm>
            <a:off x="4577811" y="4079565"/>
            <a:ext cx="2772719" cy="855292"/>
          </a:xfrm>
          <a:prstGeom prst="rect">
            <a:avLst/>
          </a:prstGeom>
        </p:spPr>
      </p:pic>
      <p:pic>
        <p:nvPicPr>
          <p:cNvPr id="7" name="Picture 6"/>
          <p:cNvPicPr>
            <a:picLocks noChangeAspect="1"/>
          </p:cNvPicPr>
          <p:nvPr/>
        </p:nvPicPr>
        <p:blipFill>
          <a:blip r:embed="rId5"/>
          <a:stretch>
            <a:fillRect/>
          </a:stretch>
        </p:blipFill>
        <p:spPr>
          <a:xfrm>
            <a:off x="4724084" y="5548222"/>
            <a:ext cx="2918397" cy="1020175"/>
          </a:xfrm>
          <a:prstGeom prst="rect">
            <a:avLst/>
          </a:prstGeom>
        </p:spPr>
      </p:pic>
    </p:spTree>
    <p:extLst>
      <p:ext uri="{BB962C8B-B14F-4D97-AF65-F5344CB8AC3E}">
        <p14:creationId xmlns:p14="http://schemas.microsoft.com/office/powerpoint/2010/main" val="2517428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34</a:t>
            </a:fld>
            <a:endParaRPr lang="en-US"/>
          </a:p>
        </p:txBody>
      </p:sp>
      <p:pic>
        <p:nvPicPr>
          <p:cNvPr id="5" name="Picture 4"/>
          <p:cNvPicPr>
            <a:picLocks noChangeAspect="1"/>
          </p:cNvPicPr>
          <p:nvPr/>
        </p:nvPicPr>
        <p:blipFill>
          <a:blip r:embed="rId3"/>
          <a:stretch>
            <a:fillRect/>
          </a:stretch>
        </p:blipFill>
        <p:spPr>
          <a:xfrm>
            <a:off x="255971" y="0"/>
            <a:ext cx="11936029" cy="2399286"/>
          </a:xfrm>
          <a:prstGeom prst="rect">
            <a:avLst/>
          </a:prstGeom>
        </p:spPr>
      </p:pic>
      <p:pic>
        <p:nvPicPr>
          <p:cNvPr id="6" name="Picture 5"/>
          <p:cNvPicPr>
            <a:picLocks noChangeAspect="1"/>
          </p:cNvPicPr>
          <p:nvPr/>
        </p:nvPicPr>
        <p:blipFill>
          <a:blip r:embed="rId4"/>
          <a:stretch>
            <a:fillRect/>
          </a:stretch>
        </p:blipFill>
        <p:spPr>
          <a:xfrm>
            <a:off x="3845840" y="2695262"/>
            <a:ext cx="5279232" cy="1156182"/>
          </a:xfrm>
          <a:prstGeom prst="rect">
            <a:avLst/>
          </a:prstGeom>
        </p:spPr>
      </p:pic>
      <p:sp>
        <p:nvSpPr>
          <p:cNvPr id="7" name="Rectangle 6"/>
          <p:cNvSpPr/>
          <p:nvPr/>
        </p:nvSpPr>
        <p:spPr>
          <a:xfrm>
            <a:off x="3684199" y="2399286"/>
            <a:ext cx="5602514" cy="153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6971" y="4513943"/>
            <a:ext cx="98552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Typically, an insulator has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10</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-15</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S m</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  10</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F m</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which gives </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5463197"/>
              </p:ext>
            </p:extLst>
          </p:nvPr>
        </p:nvGraphicFramePr>
        <p:xfrm>
          <a:off x="5024049" y="4975608"/>
          <a:ext cx="1461407" cy="794800"/>
        </p:xfrm>
        <a:graphic>
          <a:graphicData uri="http://schemas.openxmlformats.org/presentationml/2006/ole">
            <mc:AlternateContent xmlns:mc="http://schemas.openxmlformats.org/markup-compatibility/2006">
              <mc:Choice xmlns:v="urn:schemas-microsoft-com:vml" Requires="v">
                <p:oleObj spid="_x0000_s22577" name="Equation" r:id="rId5" imgW="723600" imgH="393480" progId="Equation.DSMT4">
                  <p:embed/>
                </p:oleObj>
              </mc:Choice>
              <mc:Fallback>
                <p:oleObj name="Equation" r:id="rId5" imgW="723600" imgH="393480" progId="Equation.DSMT4">
                  <p:embed/>
                  <p:pic>
                    <p:nvPicPr>
                      <p:cNvPr id="0" name=""/>
                      <p:cNvPicPr/>
                      <p:nvPr/>
                    </p:nvPicPr>
                    <p:blipFill>
                      <a:blip r:embed="rId6"/>
                      <a:stretch>
                        <a:fillRect/>
                      </a:stretch>
                    </p:blipFill>
                    <p:spPr>
                      <a:xfrm>
                        <a:off x="5024049" y="4975608"/>
                        <a:ext cx="1461407" cy="794800"/>
                      </a:xfrm>
                      <a:prstGeom prst="rect">
                        <a:avLst/>
                      </a:prstGeom>
                    </p:spPr>
                  </p:pic>
                </p:oleObj>
              </mc:Fallback>
            </mc:AlternateContent>
          </a:graphicData>
        </a:graphic>
      </p:graphicFrame>
      <p:sp>
        <p:nvSpPr>
          <p:cNvPr id="10" name="TextBox 9"/>
          <p:cNvSpPr txBox="1"/>
          <p:nvPr/>
        </p:nvSpPr>
        <p:spPr>
          <a:xfrm>
            <a:off x="1042599" y="5821624"/>
            <a:ext cx="98552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So the conduction current is negligible at all frequencies.</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95086" y="4165600"/>
            <a:ext cx="10479314" cy="211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4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35</a:t>
            </a:fld>
            <a:endParaRPr lang="en-US"/>
          </a:p>
        </p:txBody>
      </p:sp>
      <p:pic>
        <p:nvPicPr>
          <p:cNvPr id="3" name="Picture 2"/>
          <p:cNvPicPr>
            <a:picLocks noChangeAspect="1"/>
          </p:cNvPicPr>
          <p:nvPr/>
        </p:nvPicPr>
        <p:blipFill>
          <a:blip r:embed="rId3"/>
          <a:stretch>
            <a:fillRect/>
          </a:stretch>
        </p:blipFill>
        <p:spPr>
          <a:xfrm>
            <a:off x="516119" y="682172"/>
            <a:ext cx="11392023" cy="2535190"/>
          </a:xfrm>
          <a:prstGeom prst="rect">
            <a:avLst/>
          </a:prstGeom>
        </p:spPr>
      </p:pic>
    </p:spTree>
    <p:extLst>
      <p:ext uri="{BB962C8B-B14F-4D97-AF65-F5344CB8AC3E}">
        <p14:creationId xmlns:p14="http://schemas.microsoft.com/office/powerpoint/2010/main" val="3526428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Impedance of a conduction medium to EM waves</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electric field in a conductor</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corresponding magnetic filed in the conductor is given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Given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impedance of the conductor is given as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using time-dependent Maxwell’s equation </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527AFB1-D122-4AAA-BF3A-ECD167F20DE5}"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92088893"/>
              </p:ext>
            </p:extLst>
          </p:nvPr>
        </p:nvGraphicFramePr>
        <p:xfrm>
          <a:off x="6126480" y="1760222"/>
          <a:ext cx="2050110" cy="544966"/>
        </p:xfrm>
        <a:graphic>
          <a:graphicData uri="http://schemas.openxmlformats.org/presentationml/2006/ole">
            <mc:AlternateContent xmlns:mc="http://schemas.openxmlformats.org/markup-compatibility/2006">
              <mc:Choice xmlns:v="urn:schemas-microsoft-com:vml" Requires="v">
                <p:oleObj spid="_x0000_s23822" name="Equation" r:id="rId3" imgW="1002960" imgH="266400" progId="Equation.DSMT4">
                  <p:embed/>
                </p:oleObj>
              </mc:Choice>
              <mc:Fallback>
                <p:oleObj name="Equation" r:id="rId3" imgW="1002960" imgH="266400" progId="Equation.DSMT4">
                  <p:embed/>
                  <p:pic>
                    <p:nvPicPr>
                      <p:cNvPr id="0" name=""/>
                      <p:cNvPicPr/>
                      <p:nvPr/>
                    </p:nvPicPr>
                    <p:blipFill>
                      <a:blip r:embed="rId4"/>
                      <a:stretch>
                        <a:fillRect/>
                      </a:stretch>
                    </p:blipFill>
                    <p:spPr>
                      <a:xfrm>
                        <a:off x="6126480" y="1760222"/>
                        <a:ext cx="2050110" cy="54496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88856632"/>
              </p:ext>
            </p:extLst>
          </p:nvPr>
        </p:nvGraphicFramePr>
        <p:xfrm>
          <a:off x="8926967" y="2305188"/>
          <a:ext cx="2646362" cy="625475"/>
        </p:xfrm>
        <a:graphic>
          <a:graphicData uri="http://schemas.openxmlformats.org/presentationml/2006/ole">
            <mc:AlternateContent xmlns:mc="http://schemas.openxmlformats.org/markup-compatibility/2006">
              <mc:Choice xmlns:v="urn:schemas-microsoft-com:vml" Requires="v">
                <p:oleObj spid="_x0000_s23823" name="Equation" r:id="rId5" imgW="1295280" imgH="304560" progId="Equation.DSMT4">
                  <p:embed/>
                </p:oleObj>
              </mc:Choice>
              <mc:Fallback>
                <p:oleObj name="Equation" r:id="rId5" imgW="1295280" imgH="304560" progId="Equation.DSMT4">
                  <p:embed/>
                  <p:pic>
                    <p:nvPicPr>
                      <p:cNvPr id="0" name=""/>
                      <p:cNvPicPr/>
                      <p:nvPr/>
                    </p:nvPicPr>
                    <p:blipFill>
                      <a:blip r:embed="rId6"/>
                      <a:stretch>
                        <a:fillRect/>
                      </a:stretch>
                    </p:blipFill>
                    <p:spPr>
                      <a:xfrm>
                        <a:off x="8926967" y="2305188"/>
                        <a:ext cx="2646362" cy="6254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576265"/>
              </p:ext>
            </p:extLst>
          </p:nvPr>
        </p:nvGraphicFramePr>
        <p:xfrm>
          <a:off x="2678113" y="2734039"/>
          <a:ext cx="2619375" cy="750888"/>
        </p:xfrm>
        <a:graphic>
          <a:graphicData uri="http://schemas.openxmlformats.org/presentationml/2006/ole">
            <mc:AlternateContent xmlns:mc="http://schemas.openxmlformats.org/markup-compatibility/2006">
              <mc:Choice xmlns:v="urn:schemas-microsoft-com:vml" Requires="v">
                <p:oleObj spid="_x0000_s23824" name="Equation" r:id="rId7" imgW="1282680" imgH="368280" progId="Equation.DSMT4">
                  <p:embed/>
                </p:oleObj>
              </mc:Choice>
              <mc:Fallback>
                <p:oleObj name="Equation" r:id="rId7" imgW="1282680" imgH="368280" progId="Equation.DSMT4">
                  <p:embed/>
                  <p:pic>
                    <p:nvPicPr>
                      <p:cNvPr id="0" name=""/>
                      <p:cNvPicPr/>
                      <p:nvPr/>
                    </p:nvPicPr>
                    <p:blipFill>
                      <a:blip r:embed="rId8"/>
                      <a:stretch>
                        <a:fillRect/>
                      </a:stretch>
                    </p:blipFill>
                    <p:spPr>
                      <a:xfrm>
                        <a:off x="2678113" y="2734039"/>
                        <a:ext cx="2619375" cy="7508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3780231"/>
              </p:ext>
            </p:extLst>
          </p:nvPr>
        </p:nvGraphicFramePr>
        <p:xfrm>
          <a:off x="6852355" y="3644463"/>
          <a:ext cx="1155881" cy="885356"/>
        </p:xfrm>
        <a:graphic>
          <a:graphicData uri="http://schemas.openxmlformats.org/presentationml/2006/ole">
            <mc:AlternateContent xmlns:mc="http://schemas.openxmlformats.org/markup-compatibility/2006">
              <mc:Choice xmlns:v="urn:schemas-microsoft-com:vml" Requires="v">
                <p:oleObj spid="_x0000_s23825" name="Equation" r:id="rId9" imgW="596880" imgH="457200" progId="Equation.DSMT4">
                  <p:embed/>
                </p:oleObj>
              </mc:Choice>
              <mc:Fallback>
                <p:oleObj name="Equation" r:id="rId9" imgW="596880" imgH="457200" progId="Equation.DSMT4">
                  <p:embed/>
                  <p:pic>
                    <p:nvPicPr>
                      <p:cNvPr id="0" name=""/>
                      <p:cNvPicPr/>
                      <p:nvPr/>
                    </p:nvPicPr>
                    <p:blipFill>
                      <a:blip r:embed="rId10"/>
                      <a:stretch>
                        <a:fillRect/>
                      </a:stretch>
                    </p:blipFill>
                    <p:spPr>
                      <a:xfrm>
                        <a:off x="6852355" y="3644463"/>
                        <a:ext cx="1155881" cy="88535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7683486"/>
              </p:ext>
            </p:extLst>
          </p:nvPr>
        </p:nvGraphicFramePr>
        <p:xfrm>
          <a:off x="6998586" y="4754305"/>
          <a:ext cx="2019300" cy="762000"/>
        </p:xfrm>
        <a:graphic>
          <a:graphicData uri="http://schemas.openxmlformats.org/presentationml/2006/ole">
            <mc:AlternateContent xmlns:mc="http://schemas.openxmlformats.org/markup-compatibility/2006">
              <mc:Choice xmlns:v="urn:schemas-microsoft-com:vml" Requires="v">
                <p:oleObj spid="_x0000_s23826" name="Equation" r:id="rId11" imgW="1041120" imgH="393480" progId="Equation.DSMT4">
                  <p:embed/>
                </p:oleObj>
              </mc:Choice>
              <mc:Fallback>
                <p:oleObj name="Equation" r:id="rId11" imgW="1041120" imgH="393480" progId="Equation.DSMT4">
                  <p:embed/>
                  <p:pic>
                    <p:nvPicPr>
                      <p:cNvPr id="0" name=""/>
                      <p:cNvPicPr/>
                      <p:nvPr/>
                    </p:nvPicPr>
                    <p:blipFill>
                      <a:blip r:embed="rId12"/>
                      <a:stretch>
                        <a:fillRect/>
                      </a:stretch>
                    </p:blipFill>
                    <p:spPr>
                      <a:xfrm>
                        <a:off x="6998586" y="4754305"/>
                        <a:ext cx="2019300" cy="762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6100240"/>
              </p:ext>
            </p:extLst>
          </p:nvPr>
        </p:nvGraphicFramePr>
        <p:xfrm>
          <a:off x="2678113" y="5516305"/>
          <a:ext cx="6491287" cy="1131888"/>
        </p:xfrm>
        <a:graphic>
          <a:graphicData uri="http://schemas.openxmlformats.org/presentationml/2006/ole">
            <mc:AlternateContent xmlns:mc="http://schemas.openxmlformats.org/markup-compatibility/2006">
              <mc:Choice xmlns:v="urn:schemas-microsoft-com:vml" Requires="v">
                <p:oleObj spid="_x0000_s23827" name="Equation" r:id="rId13" imgW="3352680" imgH="583920" progId="Equation.DSMT4">
                  <p:embed/>
                </p:oleObj>
              </mc:Choice>
              <mc:Fallback>
                <p:oleObj name="Equation" r:id="rId13" imgW="3352680" imgH="583920" progId="Equation.DSMT4">
                  <p:embed/>
                  <p:pic>
                    <p:nvPicPr>
                      <p:cNvPr id="0" name=""/>
                      <p:cNvPicPr/>
                      <p:nvPr/>
                    </p:nvPicPr>
                    <p:blipFill>
                      <a:blip r:embed="rId14"/>
                      <a:stretch>
                        <a:fillRect/>
                      </a:stretch>
                    </p:blipFill>
                    <p:spPr>
                      <a:xfrm>
                        <a:off x="2678113" y="5516305"/>
                        <a:ext cx="6491287" cy="113188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12006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magnitude of Z</a:t>
            </a:r>
            <a:r>
              <a:rPr lang="en-US" b="1" baseline="-25000" dirty="0" smtClean="0">
                <a:latin typeface="Times New Roman" panose="02020603050405020304" pitchFamily="18" charset="0"/>
                <a:cs typeface="Times New Roman" panose="02020603050405020304" pitchFamily="18" charset="0"/>
              </a:rPr>
              <a:t>C</a:t>
            </a:r>
            <a:endParaRPr lang="en-US" b="1" baseline="-2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impedance of a conducting  medium,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magnitude can be written in terms of the free space impedance as follows,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37707870"/>
              </p:ext>
            </p:extLst>
          </p:nvPr>
        </p:nvGraphicFramePr>
        <p:xfrm>
          <a:off x="4514396" y="2368249"/>
          <a:ext cx="2236788" cy="1057275"/>
        </p:xfrm>
        <a:graphic>
          <a:graphicData uri="http://schemas.openxmlformats.org/presentationml/2006/ole">
            <mc:AlternateContent xmlns:mc="http://schemas.openxmlformats.org/markup-compatibility/2006">
              <mc:Choice xmlns:v="urn:schemas-microsoft-com:vml" Requires="v">
                <p:oleObj spid="_x0000_s24664" name="Equation" r:id="rId3" imgW="1155600" imgH="545760" progId="Equation.DSMT4">
                  <p:embed/>
                </p:oleObj>
              </mc:Choice>
              <mc:Fallback>
                <p:oleObj name="Equation" r:id="rId3" imgW="1155600" imgH="545760" progId="Equation.DSMT4">
                  <p:embed/>
                  <p:pic>
                    <p:nvPicPr>
                      <p:cNvPr id="0" name=""/>
                      <p:cNvPicPr/>
                      <p:nvPr/>
                    </p:nvPicPr>
                    <p:blipFill>
                      <a:blip r:embed="rId4"/>
                      <a:stretch>
                        <a:fillRect/>
                      </a:stretch>
                    </p:blipFill>
                    <p:spPr>
                      <a:xfrm>
                        <a:off x="4514396" y="2368249"/>
                        <a:ext cx="2236788" cy="1057275"/>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9598322"/>
              </p:ext>
            </p:extLst>
          </p:nvPr>
        </p:nvGraphicFramePr>
        <p:xfrm>
          <a:off x="4182608" y="4640263"/>
          <a:ext cx="2900363" cy="933450"/>
        </p:xfrm>
        <a:graphic>
          <a:graphicData uri="http://schemas.openxmlformats.org/presentationml/2006/ole">
            <mc:AlternateContent xmlns:mc="http://schemas.openxmlformats.org/markup-compatibility/2006">
              <mc:Choice xmlns:v="urn:schemas-microsoft-com:vml" Requires="v">
                <p:oleObj spid="_x0000_s24665" name="Equation" r:id="rId5" imgW="1498320" imgH="482400" progId="Equation.DSMT4">
                  <p:embed/>
                </p:oleObj>
              </mc:Choice>
              <mc:Fallback>
                <p:oleObj name="Equation" r:id="rId5" imgW="1498320" imgH="482400" progId="Equation.DSMT4">
                  <p:embed/>
                  <p:pic>
                    <p:nvPicPr>
                      <p:cNvPr id="0" name=""/>
                      <p:cNvPicPr/>
                      <p:nvPr/>
                    </p:nvPicPr>
                    <p:blipFill>
                      <a:blip r:embed="rId6"/>
                      <a:stretch>
                        <a:fillRect/>
                      </a:stretch>
                    </p:blipFill>
                    <p:spPr>
                      <a:xfrm>
                        <a:off x="4182608" y="4640263"/>
                        <a:ext cx="2900363" cy="9334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705866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631"/>
            <a:ext cx="10058400"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Reflection and transmission of EM waves at a boundary : Normal incidence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0238" y="5384454"/>
            <a:ext cx="11212483" cy="484294"/>
          </a:xfrm>
        </p:spPr>
        <p:txBody>
          <a:bodyPr>
            <a:noAutofit/>
          </a:bodyPr>
          <a:lstStyle/>
          <a:p>
            <a:r>
              <a:rPr lang="en-US" sz="2400" dirty="0" smtClean="0">
                <a:latin typeface="Times New Roman" panose="02020603050405020304" pitchFamily="18" charset="0"/>
                <a:cs typeface="Times New Roman" panose="02020603050405020304" pitchFamily="18" charset="0"/>
              </a:rPr>
              <a:t>The boundary conditions, from EM theory, are that the components of the field vectors </a:t>
            </a:r>
            <a:r>
              <a:rPr lang="en-US" sz="2400" b="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and </a:t>
            </a:r>
            <a:r>
              <a:rPr lang="en-US" sz="2400" b="1" dirty="0" smtClean="0">
                <a:latin typeface="Times New Roman" panose="02020603050405020304" pitchFamily="18" charset="0"/>
                <a:cs typeface="Times New Roman" panose="02020603050405020304" pitchFamily="18" charset="0"/>
              </a:rPr>
              <a:t>H </a:t>
            </a:r>
            <a:r>
              <a:rPr lang="en-US" sz="2400" dirty="0" smtClean="0">
                <a:latin typeface="Times New Roman" panose="02020603050405020304" pitchFamily="18" charset="0"/>
                <a:cs typeface="Times New Roman" panose="02020603050405020304" pitchFamily="18" charset="0"/>
              </a:rPr>
              <a:t>tangential or parallel to the boundary are continuous across the boundary.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38</a:t>
            </a:fld>
            <a:endParaRPr lang="en-US"/>
          </a:p>
        </p:txBody>
      </p:sp>
      <p:pic>
        <p:nvPicPr>
          <p:cNvPr id="5" name="Picture 4"/>
          <p:cNvPicPr>
            <a:picLocks noChangeAspect="1"/>
          </p:cNvPicPr>
          <p:nvPr/>
        </p:nvPicPr>
        <p:blipFill>
          <a:blip r:embed="rId2"/>
          <a:stretch>
            <a:fillRect/>
          </a:stretch>
        </p:blipFill>
        <p:spPr>
          <a:xfrm>
            <a:off x="224200" y="1550388"/>
            <a:ext cx="7920030" cy="3727323"/>
          </a:xfrm>
          <a:prstGeom prst="rect">
            <a:avLst/>
          </a:prstGeom>
        </p:spPr>
      </p:pic>
      <p:pic>
        <p:nvPicPr>
          <p:cNvPr id="6" name="Picture 5"/>
          <p:cNvPicPr>
            <a:picLocks noChangeAspect="1"/>
          </p:cNvPicPr>
          <p:nvPr/>
        </p:nvPicPr>
        <p:blipFill>
          <a:blip r:embed="rId3"/>
          <a:stretch>
            <a:fillRect/>
          </a:stretch>
        </p:blipFill>
        <p:spPr>
          <a:xfrm>
            <a:off x="7852228" y="1550388"/>
            <a:ext cx="4176531" cy="3123212"/>
          </a:xfrm>
          <a:prstGeom prst="rect">
            <a:avLst/>
          </a:prstGeom>
          <a:ln w="28575">
            <a:solidFill>
              <a:srgbClr val="FF0000"/>
            </a:solidFill>
          </a:ln>
        </p:spPr>
      </p:pic>
    </p:spTree>
    <p:extLst>
      <p:ext uri="{BB962C8B-B14F-4D97-AF65-F5344CB8AC3E}">
        <p14:creationId xmlns:p14="http://schemas.microsoft.com/office/powerpoint/2010/main" val="2592934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Reflection  and transmission coefficients : normal incidence</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4470400" y="1845734"/>
            <a:ext cx="6685280" cy="4023360"/>
          </a:xfrm>
        </p:spPr>
        <p:txBody>
          <a:bodyPr>
            <a:normAutofit/>
          </a:bodyPr>
          <a:lstStyle/>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What happens to the travelling wave normally striking </a:t>
            </a:r>
            <a:r>
              <a:rPr lang="en-US" sz="2400" b="1" u="sng" dirty="0" smtClean="0">
                <a:solidFill>
                  <a:srgbClr val="FF0000"/>
                </a:solidFill>
                <a:latin typeface="Times New Roman" panose="02020603050405020304" pitchFamily="18" charset="0"/>
                <a:cs typeface="Times New Roman" panose="02020603050405020304" pitchFamily="18" charset="0"/>
              </a:rPr>
              <a:t>a perfect conductor </a:t>
            </a:r>
            <a:r>
              <a:rPr lang="en-US" sz="2400" b="1" dirty="0" smtClean="0">
                <a:solidFill>
                  <a:srgbClr val="FF0000"/>
                </a:solidFill>
                <a:latin typeface="Times New Roman" panose="02020603050405020304" pitchFamily="18" charset="0"/>
                <a:cs typeface="Times New Roman" panose="02020603050405020304" pitchFamily="18" charset="0"/>
              </a:rPr>
              <a:t>in terms of reflection and transmission coefficients?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39</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31641"/>
              </p:ext>
            </p:extLst>
          </p:nvPr>
        </p:nvGraphicFramePr>
        <p:xfrm>
          <a:off x="809171" y="2453140"/>
          <a:ext cx="3065131" cy="2438173"/>
        </p:xfrm>
        <a:graphic>
          <a:graphicData uri="http://schemas.openxmlformats.org/presentationml/2006/ole">
            <mc:AlternateContent xmlns:mc="http://schemas.openxmlformats.org/markup-compatibility/2006">
              <mc:Choice xmlns:v="urn:schemas-microsoft-com:vml" Requires="v">
                <p:oleObj spid="_x0000_s25642" name="Equation" r:id="rId4" imgW="1117440" imgH="888840" progId="Equation.DSMT4">
                  <p:embed/>
                </p:oleObj>
              </mc:Choice>
              <mc:Fallback>
                <p:oleObj name="Equation" r:id="rId4" imgW="1117440" imgH="888840" progId="Equation.DSMT4">
                  <p:embed/>
                  <p:pic>
                    <p:nvPicPr>
                      <p:cNvPr id="0" name=""/>
                      <p:cNvPicPr/>
                      <p:nvPr/>
                    </p:nvPicPr>
                    <p:blipFill>
                      <a:blip r:embed="rId5"/>
                      <a:stretch>
                        <a:fillRect/>
                      </a:stretch>
                    </p:blipFill>
                    <p:spPr>
                      <a:xfrm>
                        <a:off x="809171" y="2453140"/>
                        <a:ext cx="3065131" cy="2438173"/>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6094800" y="3267043"/>
            <a:ext cx="2645932" cy="898557"/>
          </a:xfrm>
          <a:prstGeom prst="rect">
            <a:avLst/>
          </a:prstGeom>
        </p:spPr>
      </p:pic>
      <p:pic>
        <p:nvPicPr>
          <p:cNvPr id="11" name="Picture 10"/>
          <p:cNvPicPr>
            <a:picLocks noChangeAspect="1"/>
          </p:cNvPicPr>
          <p:nvPr/>
        </p:nvPicPr>
        <p:blipFill>
          <a:blip r:embed="rId7"/>
          <a:stretch>
            <a:fillRect/>
          </a:stretch>
        </p:blipFill>
        <p:spPr>
          <a:xfrm>
            <a:off x="6094800" y="4273974"/>
            <a:ext cx="2548528" cy="922140"/>
          </a:xfrm>
          <a:prstGeom prst="rect">
            <a:avLst/>
          </a:prstGeom>
        </p:spPr>
      </p:pic>
      <p:sp>
        <p:nvSpPr>
          <p:cNvPr id="13" name="TextBox 12"/>
          <p:cNvSpPr txBox="1"/>
          <p:nvPr/>
        </p:nvSpPr>
        <p:spPr>
          <a:xfrm>
            <a:off x="9571459" y="4043141"/>
            <a:ext cx="198265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Due to Z</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 0</a:t>
            </a:r>
            <a:endParaRPr lang="en-US" sz="2400" b="1" dirty="0">
              <a:latin typeface="Times New Roman" panose="02020603050405020304" pitchFamily="18" charset="0"/>
              <a:cs typeface="Times New Roman" panose="02020603050405020304" pitchFamily="18" charset="0"/>
            </a:endParaRPr>
          </a:p>
        </p:txBody>
      </p:sp>
      <p:sp>
        <p:nvSpPr>
          <p:cNvPr id="14" name="Right Arrow 13"/>
          <p:cNvSpPr/>
          <p:nvPr/>
        </p:nvSpPr>
        <p:spPr>
          <a:xfrm>
            <a:off x="8702115" y="4085288"/>
            <a:ext cx="830727" cy="333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81388" y="3045942"/>
            <a:ext cx="6370390" cy="2710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8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Scopes of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Electromagnetic waves in a medium having finite permeability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permittivity  but with conductivity  = 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wave equation for </a:t>
            </a:r>
            <a:r>
              <a:rPr lang="en-US" sz="2400" dirty="0">
                <a:latin typeface="Times New Roman" panose="02020603050405020304" pitchFamily="18" charset="0"/>
                <a:cs typeface="Times New Roman" panose="02020603050405020304" pitchFamily="18" charset="0"/>
                <a:sym typeface="Symbol" panose="05050102010706020507" pitchFamily="18" charset="2"/>
              </a:rPr>
              <a:t>e</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lectromagnetic Waves in a dielectric,</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Impedance of a dielectric to electromagnetic Waves,</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0 ),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Electromagnetic wave velocity in a conductor and anomalous dispersion,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a:t>
            </a:fld>
            <a:endParaRPr lang="en-US"/>
          </a:p>
        </p:txBody>
      </p:sp>
    </p:spTree>
    <p:extLst>
      <p:ext uri="{BB962C8B-B14F-4D97-AF65-F5344CB8AC3E}">
        <p14:creationId xmlns:p14="http://schemas.microsoft.com/office/powerpoint/2010/main" val="128804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lstStyle/>
          <a:p>
            <a:r>
              <a:rPr lang="en-US" b="1" dirty="0" smtClean="0">
                <a:latin typeface="Times New Roman" panose="02020603050405020304" pitchFamily="18" charset="0"/>
                <a:cs typeface="Times New Roman" panose="02020603050405020304" pitchFamily="18" charset="0"/>
              </a:rPr>
              <a:t>Oblique incidence and Fresnel’s Equations for dielectrics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10170" y="1845734"/>
            <a:ext cx="3381830" cy="4023360"/>
          </a:xfrm>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same boundary conditions are still applied.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cases have to be investigated : </a:t>
            </a:r>
          </a:p>
          <a:p>
            <a:pPr marL="457200" indent="-457200">
              <a:buAutoNum type="arabicParenBoth"/>
            </a:pPr>
            <a:r>
              <a:rPr lang="en-US" sz="2400" b="1" dirty="0" smtClean="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perpendicular to the plane of incidence and</a:t>
            </a:r>
          </a:p>
          <a:p>
            <a:pPr marL="457200" indent="-457200">
              <a:buAutoNum type="arabicParenBoth"/>
            </a:pPr>
            <a:r>
              <a:rPr lang="en-US" sz="2400" b="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perpendicular to the plane of incidence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40</a:t>
            </a:fld>
            <a:endParaRPr lang="en-US"/>
          </a:p>
        </p:txBody>
      </p:sp>
      <p:pic>
        <p:nvPicPr>
          <p:cNvPr id="5" name="Picture 4"/>
          <p:cNvPicPr>
            <a:picLocks noChangeAspect="1"/>
          </p:cNvPicPr>
          <p:nvPr/>
        </p:nvPicPr>
        <p:blipFill>
          <a:blip r:embed="rId4"/>
          <a:stretch>
            <a:fillRect/>
          </a:stretch>
        </p:blipFill>
        <p:spPr>
          <a:xfrm>
            <a:off x="211566" y="1421554"/>
            <a:ext cx="8530367" cy="487171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41381910"/>
              </p:ext>
            </p:extLst>
          </p:nvPr>
        </p:nvGraphicFramePr>
        <p:xfrm>
          <a:off x="233753" y="5318548"/>
          <a:ext cx="3760888" cy="974043"/>
        </p:xfrm>
        <a:graphic>
          <a:graphicData uri="http://schemas.openxmlformats.org/presentationml/2006/ole">
            <mc:AlternateContent xmlns:mc="http://schemas.openxmlformats.org/markup-compatibility/2006">
              <mc:Choice xmlns:v="urn:schemas-microsoft-com:vml" Requires="v">
                <p:oleObj spid="_x0000_s26694" name="Equation" r:id="rId5" imgW="1765080" imgH="457200" progId="Equation.DSMT4">
                  <p:embed/>
                </p:oleObj>
              </mc:Choice>
              <mc:Fallback>
                <p:oleObj name="Equation" r:id="rId5" imgW="1765080" imgH="457200" progId="Equation.DSMT4">
                  <p:embed/>
                  <p:pic>
                    <p:nvPicPr>
                      <p:cNvPr id="0" name=""/>
                      <p:cNvPicPr/>
                      <p:nvPr/>
                    </p:nvPicPr>
                    <p:blipFill>
                      <a:blip r:embed="rId6"/>
                      <a:stretch>
                        <a:fillRect/>
                      </a:stretch>
                    </p:blipFill>
                    <p:spPr>
                      <a:xfrm>
                        <a:off x="233753" y="5318548"/>
                        <a:ext cx="3760888" cy="974043"/>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919053"/>
              </p:ext>
            </p:extLst>
          </p:nvPr>
        </p:nvGraphicFramePr>
        <p:xfrm>
          <a:off x="4393437" y="5318548"/>
          <a:ext cx="3949700" cy="974725"/>
        </p:xfrm>
        <a:graphic>
          <a:graphicData uri="http://schemas.openxmlformats.org/presentationml/2006/ole">
            <mc:AlternateContent xmlns:mc="http://schemas.openxmlformats.org/markup-compatibility/2006">
              <mc:Choice xmlns:v="urn:schemas-microsoft-com:vml" Requires="v">
                <p:oleObj spid="_x0000_s26695" name="Equation" r:id="rId7" imgW="1854000" imgH="457200" progId="Equation.DSMT4">
                  <p:embed/>
                </p:oleObj>
              </mc:Choice>
              <mc:Fallback>
                <p:oleObj name="Equation" r:id="rId7" imgW="1854000" imgH="457200" progId="Equation.DSMT4">
                  <p:embed/>
                  <p:pic>
                    <p:nvPicPr>
                      <p:cNvPr id="0" name=""/>
                      <p:cNvPicPr/>
                      <p:nvPr/>
                    </p:nvPicPr>
                    <p:blipFill>
                      <a:blip r:embed="rId8"/>
                      <a:stretch>
                        <a:fillRect/>
                      </a:stretch>
                    </p:blipFill>
                    <p:spPr>
                      <a:xfrm>
                        <a:off x="4393437" y="5318548"/>
                        <a:ext cx="3949700" cy="974725"/>
                      </a:xfrm>
                      <a:prstGeom prst="rect">
                        <a:avLst/>
                      </a:prstGeom>
                      <a:solidFill>
                        <a:srgbClr val="FFFF00"/>
                      </a:solidFill>
                    </p:spPr>
                  </p:pic>
                </p:oleObj>
              </mc:Fallback>
            </mc:AlternateContent>
          </a:graphicData>
        </a:graphic>
      </p:graphicFrame>
      <p:sp>
        <p:nvSpPr>
          <p:cNvPr id="8" name="TextBox 7"/>
          <p:cNvSpPr txBox="1"/>
          <p:nvPr/>
        </p:nvSpPr>
        <p:spPr>
          <a:xfrm>
            <a:off x="9216570" y="5584705"/>
            <a:ext cx="2975430" cy="707886"/>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Verify the direction of H</a:t>
            </a:r>
            <a:r>
              <a:rPr lang="en-US" sz="2000" b="1" baseline="-25000" dirty="0" smtClean="0">
                <a:solidFill>
                  <a:srgbClr val="FF0000"/>
                </a:solidFill>
                <a:latin typeface="Times New Roman" panose="02020603050405020304" pitchFamily="18" charset="0"/>
                <a:cs typeface="Times New Roman" panose="02020603050405020304" pitchFamily="18" charset="0"/>
              </a:rPr>
              <a:t>i</a:t>
            </a:r>
            <a:r>
              <a:rPr lang="en-US" sz="2000" b="1" dirty="0" smtClean="0">
                <a:solidFill>
                  <a:srgbClr val="FF0000"/>
                </a:solidFill>
                <a:latin typeface="Times New Roman" panose="02020603050405020304" pitchFamily="18" charset="0"/>
                <a:cs typeface="Times New Roman" panose="02020603050405020304" pitchFamily="18" charset="0"/>
              </a:rPr>
              <a:t> in the figure.</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6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Reflection and transmission coefficients : oblique incidence</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40190920"/>
              </p:ext>
            </p:extLst>
          </p:nvPr>
        </p:nvGraphicFramePr>
        <p:xfrm>
          <a:off x="412750" y="2763838"/>
          <a:ext cx="4981575" cy="2438400"/>
        </p:xfrm>
        <a:graphic>
          <a:graphicData uri="http://schemas.openxmlformats.org/presentationml/2006/ole">
            <mc:AlternateContent xmlns:mc="http://schemas.openxmlformats.org/markup-compatibility/2006">
              <mc:Choice xmlns:v="urn:schemas-microsoft-com:vml" Requires="v">
                <p:oleObj spid="_x0000_s27722" name="Equation" r:id="rId3" imgW="1815840" imgH="888840" progId="Equation.DSMT4">
                  <p:embed/>
                </p:oleObj>
              </mc:Choice>
              <mc:Fallback>
                <p:oleObj name="Equation" r:id="rId3" imgW="1815840" imgH="888840" progId="Equation.DSMT4">
                  <p:embed/>
                  <p:pic>
                    <p:nvPicPr>
                      <p:cNvPr id="0" name=""/>
                      <p:cNvPicPr/>
                      <p:nvPr/>
                    </p:nvPicPr>
                    <p:blipFill>
                      <a:blip r:embed="rId4"/>
                      <a:stretch>
                        <a:fillRect/>
                      </a:stretch>
                    </p:blipFill>
                    <p:spPr>
                      <a:xfrm>
                        <a:off x="412750" y="2763838"/>
                        <a:ext cx="4981575" cy="2438400"/>
                      </a:xfrm>
                      <a:prstGeom prst="rect">
                        <a:avLst/>
                      </a:prstGeom>
                    </p:spPr>
                  </p:pic>
                </p:oleObj>
              </mc:Fallback>
            </mc:AlternateContent>
          </a:graphicData>
        </a:graphic>
      </p:graphicFrame>
      <p:sp>
        <p:nvSpPr>
          <p:cNvPr id="6" name="TextBox 5"/>
          <p:cNvSpPr txBox="1"/>
          <p:nvPr/>
        </p:nvSpPr>
        <p:spPr>
          <a:xfrm>
            <a:off x="1097280" y="1740508"/>
            <a:ext cx="3614057"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For H perpendicular to the plane of incidence</a:t>
            </a:r>
            <a:endParaRPr lang="en-US" sz="2400" b="1" dirty="0">
              <a:latin typeface="Times New Roman" panose="02020603050405020304" pitchFamily="18" charset="0"/>
              <a:cs typeface="Times New Roman" panose="02020603050405020304" pitchFamily="18" charset="0"/>
            </a:endParaRPr>
          </a:p>
        </p:txBody>
      </p:sp>
      <p:sp>
        <p:nvSpPr>
          <p:cNvPr id="7" name="Content Placeholder 6"/>
          <p:cNvSpPr txBox="1">
            <a:spLocks noGrp="1"/>
          </p:cNvSpPr>
          <p:nvPr>
            <p:ph idx="1"/>
          </p:nvPr>
        </p:nvSpPr>
        <p:spPr>
          <a:xfrm>
            <a:off x="7498081" y="1814375"/>
            <a:ext cx="3474719" cy="757130"/>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For E perpendicular to the plane of incidence</a:t>
            </a:r>
            <a:endParaRPr lang="en-US" sz="2400" b="1"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36135697"/>
              </p:ext>
            </p:extLst>
          </p:nvPr>
        </p:nvGraphicFramePr>
        <p:xfrm>
          <a:off x="6827837" y="2764064"/>
          <a:ext cx="4144963" cy="2438400"/>
        </p:xfrm>
        <a:graphic>
          <a:graphicData uri="http://schemas.openxmlformats.org/presentationml/2006/ole">
            <mc:AlternateContent xmlns:mc="http://schemas.openxmlformats.org/markup-compatibility/2006">
              <mc:Choice xmlns:v="urn:schemas-microsoft-com:vml" Requires="v">
                <p:oleObj spid="_x0000_s27723" name="Equation" r:id="rId5" imgW="1511280" imgH="888840" progId="Equation.DSMT4">
                  <p:embed/>
                </p:oleObj>
              </mc:Choice>
              <mc:Fallback>
                <p:oleObj name="Equation" r:id="rId5" imgW="1511280" imgH="888840" progId="Equation.DSMT4">
                  <p:embed/>
                  <p:pic>
                    <p:nvPicPr>
                      <p:cNvPr id="0" name=""/>
                      <p:cNvPicPr/>
                      <p:nvPr/>
                    </p:nvPicPr>
                    <p:blipFill>
                      <a:blip r:embed="rId6"/>
                      <a:stretch>
                        <a:fillRect/>
                      </a:stretch>
                    </p:blipFill>
                    <p:spPr>
                      <a:xfrm>
                        <a:off x="6827837" y="2764064"/>
                        <a:ext cx="4144963" cy="2438400"/>
                      </a:xfrm>
                      <a:prstGeom prst="rect">
                        <a:avLst/>
                      </a:prstGeom>
                    </p:spPr>
                  </p:pic>
                </p:oleObj>
              </mc:Fallback>
            </mc:AlternateContent>
          </a:graphicData>
        </a:graphic>
      </p:graphicFrame>
    </p:spTree>
    <p:extLst>
      <p:ext uri="{BB962C8B-B14F-4D97-AF65-F5344CB8AC3E}">
        <p14:creationId xmlns:p14="http://schemas.microsoft.com/office/powerpoint/2010/main" val="1599577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Reflection and transmission coefficients in terms of refractive index </a:t>
            </a:r>
            <a:r>
              <a:rPr lang="en-US" b="1" i="1" dirty="0" smtClean="0">
                <a:latin typeface="Times New Roman" panose="02020603050405020304" pitchFamily="18" charset="0"/>
                <a:cs typeface="Times New Roman" panose="02020603050405020304" pitchFamily="18" charset="0"/>
              </a:rPr>
              <a:t>n</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reflection and transmission coefficients can be expressed in terms of refractive indices of incident (</a:t>
            </a:r>
            <a:r>
              <a:rPr lang="en-US" sz="2400" i="1" dirty="0" smtClean="0">
                <a:latin typeface="Times New Roman" panose="02020603050405020304" pitchFamily="18" charset="0"/>
                <a:cs typeface="Times New Roman" panose="02020603050405020304" pitchFamily="18" charset="0"/>
              </a:rPr>
              <a:t>n</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and transmitted (</a:t>
            </a:r>
            <a:r>
              <a:rPr lang="en-US" sz="2400" i="1" dirty="0" smtClean="0">
                <a:latin typeface="Times New Roman" panose="02020603050405020304" pitchFamily="18" charset="0"/>
                <a:cs typeface="Times New Roman" panose="02020603050405020304" pitchFamily="18" charset="0"/>
              </a:rPr>
              <a:t>n</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)media.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15819268"/>
              </p:ext>
            </p:extLst>
          </p:nvPr>
        </p:nvGraphicFramePr>
        <p:xfrm>
          <a:off x="2960914" y="1737360"/>
          <a:ext cx="4953592" cy="1001258"/>
        </p:xfrm>
        <a:graphic>
          <a:graphicData uri="http://schemas.openxmlformats.org/presentationml/2006/ole">
            <mc:AlternateContent xmlns:mc="http://schemas.openxmlformats.org/markup-compatibility/2006">
              <mc:Choice xmlns:v="urn:schemas-microsoft-com:vml" Requires="v">
                <p:oleObj spid="_x0000_s28774" name="Equation" r:id="rId3" imgW="2387520" imgH="482400" progId="Equation.DSMT4">
                  <p:embed/>
                </p:oleObj>
              </mc:Choice>
              <mc:Fallback>
                <p:oleObj name="Equation" r:id="rId3" imgW="2387520" imgH="482400" progId="Equation.DSMT4">
                  <p:embed/>
                  <p:pic>
                    <p:nvPicPr>
                      <p:cNvPr id="0" name=""/>
                      <p:cNvPicPr/>
                      <p:nvPr/>
                    </p:nvPicPr>
                    <p:blipFill>
                      <a:blip r:embed="rId4"/>
                      <a:stretch>
                        <a:fillRect/>
                      </a:stretch>
                    </p:blipFill>
                    <p:spPr>
                      <a:xfrm>
                        <a:off x="2960914" y="1737360"/>
                        <a:ext cx="4953592" cy="100125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0120162"/>
              </p:ext>
            </p:extLst>
          </p:nvPr>
        </p:nvGraphicFramePr>
        <p:xfrm>
          <a:off x="1006475" y="3857625"/>
          <a:ext cx="3570288" cy="1797050"/>
        </p:xfrm>
        <a:graphic>
          <a:graphicData uri="http://schemas.openxmlformats.org/presentationml/2006/ole">
            <mc:AlternateContent xmlns:mc="http://schemas.openxmlformats.org/markup-compatibility/2006">
              <mc:Choice xmlns:v="urn:schemas-microsoft-com:vml" Requires="v">
                <p:oleObj spid="_x0000_s28775" name="Equation" r:id="rId5" imgW="1765080" imgH="888840" progId="Equation.DSMT4">
                  <p:embed/>
                </p:oleObj>
              </mc:Choice>
              <mc:Fallback>
                <p:oleObj name="Equation" r:id="rId5" imgW="1765080" imgH="888840" progId="Equation.DSMT4">
                  <p:embed/>
                  <p:pic>
                    <p:nvPicPr>
                      <p:cNvPr id="0" name=""/>
                      <p:cNvPicPr/>
                      <p:nvPr/>
                    </p:nvPicPr>
                    <p:blipFill>
                      <a:blip r:embed="rId6"/>
                      <a:stretch>
                        <a:fillRect/>
                      </a:stretch>
                    </p:blipFill>
                    <p:spPr>
                      <a:xfrm>
                        <a:off x="1006475" y="3857625"/>
                        <a:ext cx="3570288" cy="1797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54363263"/>
              </p:ext>
            </p:extLst>
          </p:nvPr>
        </p:nvGraphicFramePr>
        <p:xfrm>
          <a:off x="7186613" y="3857625"/>
          <a:ext cx="3094037" cy="1882775"/>
        </p:xfrm>
        <a:graphic>
          <a:graphicData uri="http://schemas.openxmlformats.org/presentationml/2006/ole">
            <mc:AlternateContent xmlns:mc="http://schemas.openxmlformats.org/markup-compatibility/2006">
              <mc:Choice xmlns:v="urn:schemas-microsoft-com:vml" Requires="v">
                <p:oleObj spid="_x0000_s28776" name="Equation" r:id="rId7" imgW="1460160" imgH="888840" progId="Equation.DSMT4">
                  <p:embed/>
                </p:oleObj>
              </mc:Choice>
              <mc:Fallback>
                <p:oleObj name="Equation" r:id="rId7" imgW="1460160" imgH="888840" progId="Equation.DSMT4">
                  <p:embed/>
                  <p:pic>
                    <p:nvPicPr>
                      <p:cNvPr id="0" name=""/>
                      <p:cNvPicPr/>
                      <p:nvPr/>
                    </p:nvPicPr>
                    <p:blipFill>
                      <a:blip r:embed="rId8"/>
                      <a:stretch>
                        <a:fillRect/>
                      </a:stretch>
                    </p:blipFill>
                    <p:spPr>
                      <a:xfrm>
                        <a:off x="7186613" y="3857625"/>
                        <a:ext cx="3094037" cy="1882775"/>
                      </a:xfrm>
                      <a:prstGeom prst="rect">
                        <a:avLst/>
                      </a:prstGeom>
                    </p:spPr>
                  </p:pic>
                </p:oleObj>
              </mc:Fallback>
            </mc:AlternateContent>
          </a:graphicData>
        </a:graphic>
      </p:graphicFrame>
    </p:spTree>
    <p:extLst>
      <p:ext uri="{BB962C8B-B14F-4D97-AF65-F5344CB8AC3E}">
        <p14:creationId xmlns:p14="http://schemas.microsoft.com/office/powerpoint/2010/main" val="4226725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Fresnel’s equations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6023" y="4259460"/>
            <a:ext cx="10789920" cy="1718008"/>
          </a:xfrm>
        </p:spPr>
        <p:txBody>
          <a:bodyPr>
            <a:norm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What are the reflection coefficients at the normal incidence in terms of refractive indices?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43</a:t>
            </a:fld>
            <a:endParaRPr lang="en-US"/>
          </a:p>
        </p:txBody>
      </p:sp>
      <p:pic>
        <p:nvPicPr>
          <p:cNvPr id="5" name="Picture 4"/>
          <p:cNvPicPr>
            <a:picLocks noChangeAspect="1"/>
          </p:cNvPicPr>
          <p:nvPr/>
        </p:nvPicPr>
        <p:blipFill>
          <a:blip r:embed="rId2"/>
          <a:stretch>
            <a:fillRect/>
          </a:stretch>
        </p:blipFill>
        <p:spPr>
          <a:xfrm>
            <a:off x="2011797" y="1845734"/>
            <a:ext cx="7559480" cy="2305352"/>
          </a:xfrm>
          <a:prstGeom prst="rect">
            <a:avLst/>
          </a:prstGeom>
        </p:spPr>
      </p:pic>
      <p:pic>
        <p:nvPicPr>
          <p:cNvPr id="6" name="Picture 5"/>
          <p:cNvPicPr>
            <a:picLocks noChangeAspect="1"/>
          </p:cNvPicPr>
          <p:nvPr/>
        </p:nvPicPr>
        <p:blipFill>
          <a:blip r:embed="rId3"/>
          <a:stretch>
            <a:fillRect/>
          </a:stretch>
        </p:blipFill>
        <p:spPr>
          <a:xfrm>
            <a:off x="3628404" y="4890592"/>
            <a:ext cx="4377738" cy="1195250"/>
          </a:xfrm>
          <a:prstGeom prst="rect">
            <a:avLst/>
          </a:prstGeom>
        </p:spPr>
      </p:pic>
      <p:sp>
        <p:nvSpPr>
          <p:cNvPr id="7" name="Rectangle 6"/>
          <p:cNvSpPr/>
          <p:nvPr/>
        </p:nvSpPr>
        <p:spPr>
          <a:xfrm>
            <a:off x="3425371" y="4775200"/>
            <a:ext cx="4746172" cy="148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4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44</a:t>
            </a:fld>
            <a:endParaRPr lang="en-US"/>
          </a:p>
        </p:txBody>
      </p:sp>
      <p:pic>
        <p:nvPicPr>
          <p:cNvPr id="5" name="Picture 4"/>
          <p:cNvPicPr>
            <a:picLocks noChangeAspect="1"/>
          </p:cNvPicPr>
          <p:nvPr/>
        </p:nvPicPr>
        <p:blipFill>
          <a:blip r:embed="rId3"/>
          <a:stretch>
            <a:fillRect/>
          </a:stretch>
        </p:blipFill>
        <p:spPr>
          <a:xfrm>
            <a:off x="333827" y="165466"/>
            <a:ext cx="7421774" cy="6692534"/>
          </a:xfrm>
          <a:prstGeom prst="rect">
            <a:avLst/>
          </a:prstGeom>
        </p:spPr>
      </p:pic>
      <p:sp>
        <p:nvSpPr>
          <p:cNvPr id="6" name="TextBox 5"/>
          <p:cNvSpPr txBox="1"/>
          <p:nvPr/>
        </p:nvSpPr>
        <p:spPr>
          <a:xfrm>
            <a:off x="7968342" y="1088571"/>
            <a:ext cx="36576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Brewster angle or polarizing angle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can be found from</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40965553"/>
              </p:ext>
            </p:extLst>
          </p:nvPr>
        </p:nvGraphicFramePr>
        <p:xfrm>
          <a:off x="8393020" y="2697164"/>
          <a:ext cx="2434637" cy="600321"/>
        </p:xfrm>
        <a:graphic>
          <a:graphicData uri="http://schemas.openxmlformats.org/presentationml/2006/ole">
            <mc:AlternateContent xmlns:mc="http://schemas.openxmlformats.org/markup-compatibility/2006">
              <mc:Choice xmlns:v="urn:schemas-microsoft-com:vml" Requires="v">
                <p:oleObj spid="_x0000_s29758"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8393020" y="2697164"/>
                        <a:ext cx="2434637" cy="60032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3491673"/>
              </p:ext>
            </p:extLst>
          </p:nvPr>
        </p:nvGraphicFramePr>
        <p:xfrm>
          <a:off x="9309100" y="2514600"/>
          <a:ext cx="241300" cy="165100"/>
        </p:xfrm>
        <a:graphic>
          <a:graphicData uri="http://schemas.openxmlformats.org/presentationml/2006/ole">
            <mc:AlternateContent xmlns:mc="http://schemas.openxmlformats.org/markup-compatibility/2006">
              <mc:Choice xmlns:v="urn:schemas-microsoft-com:vml" Requires="v">
                <p:oleObj spid="_x0000_s29759" name="Equation" r:id="rId6" imgW="241200" imgH="164880" progId="Equation.DSMT4">
                  <p:embed/>
                </p:oleObj>
              </mc:Choice>
              <mc:Fallback>
                <p:oleObj name="Equation" r:id="rId6" imgW="241200" imgH="164880" progId="Equation.DSMT4">
                  <p:embed/>
                  <p:pic>
                    <p:nvPicPr>
                      <p:cNvPr id="0" name=""/>
                      <p:cNvPicPr/>
                      <p:nvPr/>
                    </p:nvPicPr>
                    <p:blipFill>
                      <a:blip r:embed="rId7"/>
                      <a:stretch>
                        <a:fillRect/>
                      </a:stretch>
                    </p:blipFill>
                    <p:spPr>
                      <a:xfrm>
                        <a:off x="9309100" y="2514600"/>
                        <a:ext cx="241300" cy="165100"/>
                      </a:xfrm>
                      <a:prstGeom prst="rect">
                        <a:avLst/>
                      </a:prstGeom>
                    </p:spPr>
                  </p:pic>
                </p:oleObj>
              </mc:Fallback>
            </mc:AlternateContent>
          </a:graphicData>
        </a:graphic>
      </p:graphicFrame>
    </p:spTree>
    <p:extLst>
      <p:ext uri="{BB962C8B-B14F-4D97-AF65-F5344CB8AC3E}">
        <p14:creationId xmlns:p14="http://schemas.microsoft.com/office/powerpoint/2010/main" val="2671656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45</a:t>
            </a:fld>
            <a:endParaRPr lang="en-US"/>
          </a:p>
        </p:txBody>
      </p:sp>
      <p:pic>
        <p:nvPicPr>
          <p:cNvPr id="30722" name="Picture 2" descr="Fresnel reflec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634" y="952161"/>
            <a:ext cx="10134221" cy="4813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3359" y="391886"/>
            <a:ext cx="83312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External and internal reflections at air-glass interface</a:t>
            </a:r>
            <a:endParaRPr lang="en-US" sz="2400" b="1"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75013845"/>
              </p:ext>
            </p:extLst>
          </p:nvPr>
        </p:nvGraphicFramePr>
        <p:xfrm>
          <a:off x="2834820" y="2450879"/>
          <a:ext cx="1441845" cy="1264777"/>
        </p:xfrm>
        <a:graphic>
          <a:graphicData uri="http://schemas.openxmlformats.org/presentationml/2006/ole">
            <mc:AlternateContent xmlns:mc="http://schemas.openxmlformats.org/markup-compatibility/2006">
              <mc:Choice xmlns:v="urn:schemas-microsoft-com:vml" Requires="v">
                <p:oleObj spid="_x0000_s30752" name="Equation" r:id="rId4" imgW="723600" imgH="634680" progId="Equation.DSMT4">
                  <p:embed/>
                </p:oleObj>
              </mc:Choice>
              <mc:Fallback>
                <p:oleObj name="Equation" r:id="rId4" imgW="723600" imgH="634680" progId="Equation.DSMT4">
                  <p:embed/>
                  <p:pic>
                    <p:nvPicPr>
                      <p:cNvPr id="0" name=""/>
                      <p:cNvPicPr/>
                      <p:nvPr/>
                    </p:nvPicPr>
                    <p:blipFill>
                      <a:blip r:embed="rId5"/>
                      <a:stretch>
                        <a:fillRect/>
                      </a:stretch>
                    </p:blipFill>
                    <p:spPr>
                      <a:xfrm>
                        <a:off x="2834820" y="2450879"/>
                        <a:ext cx="1441845" cy="1264777"/>
                      </a:xfrm>
                      <a:prstGeom prst="rect">
                        <a:avLst/>
                      </a:prstGeom>
                      <a:solidFill>
                        <a:srgbClr val="FFFF00"/>
                      </a:solidFill>
                    </p:spPr>
                  </p:pic>
                </p:oleObj>
              </mc:Fallback>
            </mc:AlternateContent>
          </a:graphicData>
        </a:graphic>
      </p:graphicFrame>
      <p:sp>
        <p:nvSpPr>
          <p:cNvPr id="5" name="Rectangle 4"/>
          <p:cNvSpPr/>
          <p:nvPr/>
        </p:nvSpPr>
        <p:spPr>
          <a:xfrm>
            <a:off x="3812208" y="6455578"/>
            <a:ext cx="4741170" cy="369332"/>
          </a:xfrm>
          <a:prstGeom prst="rect">
            <a:avLst/>
          </a:prstGeom>
        </p:spPr>
        <p:txBody>
          <a:bodyPr wrap="none">
            <a:spAutoFit/>
          </a:bodyPr>
          <a:lstStyle/>
          <a:p>
            <a:r>
              <a:rPr lang="en-US" dirty="0"/>
              <a:t>https://en.wikipedia.org/wiki/Fresnel_equations</a:t>
            </a:r>
          </a:p>
        </p:txBody>
      </p:sp>
      <p:pic>
        <p:nvPicPr>
          <p:cNvPr id="6" name="Picture 5"/>
          <p:cNvPicPr>
            <a:picLocks noChangeAspect="1"/>
          </p:cNvPicPr>
          <p:nvPr/>
        </p:nvPicPr>
        <p:blipFill>
          <a:blip r:embed="rId6"/>
          <a:stretch>
            <a:fillRect/>
          </a:stretch>
        </p:blipFill>
        <p:spPr>
          <a:xfrm>
            <a:off x="140095" y="5765916"/>
            <a:ext cx="3366528" cy="917870"/>
          </a:xfrm>
          <a:prstGeom prst="rect">
            <a:avLst/>
          </a:prstGeom>
        </p:spPr>
      </p:pic>
      <p:cxnSp>
        <p:nvCxnSpPr>
          <p:cNvPr id="8" name="Straight Arrow Connector 7"/>
          <p:cNvCxnSpPr/>
          <p:nvPr/>
        </p:nvCxnSpPr>
        <p:spPr>
          <a:xfrm flipV="1">
            <a:off x="1698171" y="5007429"/>
            <a:ext cx="449943" cy="758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1862" y="6270912"/>
            <a:ext cx="783772" cy="369332"/>
          </a:xfrm>
          <a:prstGeom prst="rect">
            <a:avLst/>
          </a:prstGeom>
          <a:solidFill>
            <a:schemeClr val="bg1"/>
          </a:solidFill>
        </p:spPr>
        <p:txBody>
          <a:bodyPr wrap="square" rtlCol="0">
            <a:spAutoFit/>
          </a:bodyPr>
          <a:lstStyle/>
          <a:p>
            <a:r>
              <a:rPr lang="en-US" dirty="0" smtClean="0">
                <a:sym typeface="Symbol" panose="05050102010706020507" pitchFamily="18" charset="2"/>
              </a:rPr>
              <a:t></a:t>
            </a:r>
            <a:r>
              <a:rPr lang="en-US" dirty="0" smtClean="0"/>
              <a:t>4%</a:t>
            </a:r>
            <a:endParaRPr lang="en-US" dirty="0"/>
          </a:p>
        </p:txBody>
      </p:sp>
      <p:sp>
        <p:nvSpPr>
          <p:cNvPr id="13" name="TextBox 12"/>
          <p:cNvSpPr txBox="1"/>
          <p:nvPr/>
        </p:nvSpPr>
        <p:spPr>
          <a:xfrm>
            <a:off x="2423042" y="5864526"/>
            <a:ext cx="783772" cy="369332"/>
          </a:xfrm>
          <a:prstGeom prst="rect">
            <a:avLst/>
          </a:prstGeom>
          <a:solidFill>
            <a:schemeClr val="bg1"/>
          </a:solidFill>
        </p:spPr>
        <p:txBody>
          <a:bodyPr wrap="square" rtlCol="0">
            <a:spAutoFit/>
          </a:bodyPr>
          <a:lstStyle/>
          <a:p>
            <a:r>
              <a:rPr lang="en-US" dirty="0" smtClean="0">
                <a:sym typeface="Symbol" panose="05050102010706020507" pitchFamily="18" charset="2"/>
              </a:rPr>
              <a:t>x100</a:t>
            </a:r>
            <a:endParaRPr lang="en-US" dirty="0"/>
          </a:p>
        </p:txBody>
      </p:sp>
    </p:spTree>
    <p:extLst>
      <p:ext uri="{BB962C8B-B14F-4D97-AF65-F5344CB8AC3E}">
        <p14:creationId xmlns:p14="http://schemas.microsoft.com/office/powerpoint/2010/main" val="4287538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46</a:t>
            </a:fld>
            <a:endParaRPr lang="en-US"/>
          </a:p>
        </p:txBody>
      </p:sp>
      <p:pic>
        <p:nvPicPr>
          <p:cNvPr id="31748" name="Picture 4" descr="https://upload.wikimedia.org/wikipedia/commons/thumb/b/b8/Brewster-polarizer.svg/719px-Brewster-polariz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6" y="237971"/>
            <a:ext cx="5491299" cy="2642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474" y="956961"/>
            <a:ext cx="6095526"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stack of plates at Brewster's angle to a beam reflects off a fraction of the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-polarized light at each surface, leaving a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-polarized beam. Full polarization at Brewster's angle requires many more plates than shown. The arrows indicate the direction of the electrical field, not the magnetic field, which is perpendicular to the electric </a:t>
            </a:r>
            <a:r>
              <a:rPr lang="en-US" sz="2000" dirty="0" smtClean="0">
                <a:latin typeface="Times New Roman" panose="02020603050405020304" pitchFamily="18" charset="0"/>
                <a:cs typeface="Times New Roman" panose="02020603050405020304" pitchFamily="18" charset="0"/>
              </a:rPr>
              <a:t>field.</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2173060" y="5648362"/>
            <a:ext cx="7620000" cy="369332"/>
          </a:xfrm>
          <a:prstGeom prst="rect">
            <a:avLst/>
          </a:prstGeom>
        </p:spPr>
        <p:txBody>
          <a:bodyPr wrap="square">
            <a:spAutoFit/>
          </a:bodyPr>
          <a:lstStyle/>
          <a:p>
            <a:r>
              <a:rPr lang="en-US" dirty="0"/>
              <a:t>https://commons.wikimedia.org/wiki/File:Brewster-polarizer.svg</a:t>
            </a:r>
          </a:p>
        </p:txBody>
      </p:sp>
      <p:pic>
        <p:nvPicPr>
          <p:cNvPr id="31750" name="Picture 6" descr="http://www.repairfaq.org/sam/onebr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31" y="3284999"/>
            <a:ext cx="10210800" cy="3009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3657" y="6294900"/>
            <a:ext cx="9840686" cy="369332"/>
          </a:xfrm>
          <a:prstGeom prst="rect">
            <a:avLst/>
          </a:prstGeom>
        </p:spPr>
        <p:txBody>
          <a:bodyPr wrap="square">
            <a:spAutoFit/>
          </a:bodyPr>
          <a:lstStyle/>
          <a:p>
            <a:r>
              <a:rPr lang="en-US" dirty="0"/>
              <a:t>https://www.tau.ac.il/~phchlab/experiments_new/SemB04_Sucrose/02TheoreticalBackground.html</a:t>
            </a:r>
          </a:p>
        </p:txBody>
      </p:sp>
      <p:sp>
        <p:nvSpPr>
          <p:cNvPr id="6" name="Rectangle 5"/>
          <p:cNvSpPr/>
          <p:nvPr/>
        </p:nvSpPr>
        <p:spPr>
          <a:xfrm>
            <a:off x="877660" y="2834398"/>
            <a:ext cx="3830792" cy="369332"/>
          </a:xfrm>
          <a:prstGeom prst="rect">
            <a:avLst/>
          </a:prstGeom>
        </p:spPr>
        <p:txBody>
          <a:bodyPr wrap="none">
            <a:spAutoFit/>
          </a:bodyPr>
          <a:lstStyle/>
          <a:p>
            <a:r>
              <a:rPr lang="en-US" dirty="0"/>
              <a:t>https://en.wikipedia.org/wiki/Polarizer</a:t>
            </a:r>
          </a:p>
        </p:txBody>
      </p:sp>
      <p:sp>
        <p:nvSpPr>
          <p:cNvPr id="7" name="TextBox 6"/>
          <p:cNvSpPr txBox="1"/>
          <p:nvPr/>
        </p:nvSpPr>
        <p:spPr>
          <a:xfrm>
            <a:off x="6720588" y="156535"/>
            <a:ext cx="5116009"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Application of Brewster angle</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348231" y="4049485"/>
            <a:ext cx="1727655" cy="1323439"/>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S or P linear state of the output laser beam?</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31752" name="Picture 8" descr="https://perg.phys.ksu.edu/vqm/laserweb/Ch-7/7-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868" y="3231461"/>
            <a:ext cx="6331777" cy="28155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11321" y="5930160"/>
            <a:ext cx="5959324" cy="369332"/>
          </a:xfrm>
          <a:prstGeom prst="rect">
            <a:avLst/>
          </a:prstGeom>
        </p:spPr>
        <p:txBody>
          <a:bodyPr wrap="none">
            <a:spAutoFit/>
          </a:bodyPr>
          <a:lstStyle/>
          <a:p>
            <a:r>
              <a:rPr lang="en-US" dirty="0"/>
              <a:t>https://perg.phys.ksu.edu/vqm/laserweb/Ch-7/F7s5t1p6.htm</a:t>
            </a:r>
          </a:p>
        </p:txBody>
      </p:sp>
    </p:spTree>
    <p:extLst>
      <p:ext uri="{BB962C8B-B14F-4D97-AF65-F5344CB8AC3E}">
        <p14:creationId xmlns:p14="http://schemas.microsoft.com/office/powerpoint/2010/main" val="30685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fade">
                                      <p:cBhvr>
                                        <p:cTn id="7" dur="500"/>
                                        <p:tgtEl>
                                          <p:spTgt spid="317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Reflection from a conductor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(Normal incidence)</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77371" y="1845734"/>
            <a:ext cx="10778309"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refractive index of a conduction medium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ratio </a:t>
            </a:r>
            <a:r>
              <a:rPr lang="en-US" sz="2400" dirty="0" err="1" smtClean="0">
                <a:latin typeface="Times New Roman" panose="02020603050405020304" pitchFamily="18" charset="0"/>
                <a:cs typeface="Times New Roman" panose="02020603050405020304" pitchFamily="18" charset="0"/>
              </a:rPr>
              <a:t>E</a:t>
            </a:r>
            <a:r>
              <a:rPr lang="en-US" sz="2400" baseline="-25000" dirty="0" err="1"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E</a:t>
            </a:r>
            <a:r>
              <a:rPr lang="en-US"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is therefore complex and the value of reflected intensity </a:t>
            </a:r>
            <a:r>
              <a:rPr lang="en-US" sz="2400" dirty="0" err="1" smtClean="0">
                <a:latin typeface="Times New Roman" panose="02020603050405020304" pitchFamily="18" charset="0"/>
                <a:cs typeface="Times New Roman" panose="02020603050405020304" pitchFamily="18" charset="0"/>
              </a:rPr>
              <a:t>I</a:t>
            </a:r>
            <a:r>
              <a:rPr lang="en-US" sz="2400" baseline="-25000" dirty="0" err="1"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is found from    </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527AFB1-D122-4AAA-BF3A-ECD167F20DE5}" type="slidenum">
              <a:rPr lang="en-US" smtClean="0"/>
              <a:t>47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954175"/>
              </p:ext>
            </p:extLst>
          </p:nvPr>
        </p:nvGraphicFramePr>
        <p:xfrm>
          <a:off x="2508477" y="2121574"/>
          <a:ext cx="6277029" cy="1575224"/>
        </p:xfrm>
        <a:graphic>
          <a:graphicData uri="http://schemas.openxmlformats.org/presentationml/2006/ole">
            <mc:AlternateContent xmlns:mc="http://schemas.openxmlformats.org/markup-compatibility/2006">
              <mc:Choice xmlns:v="urn:schemas-microsoft-com:vml" Requires="v">
                <p:oleObj spid="_x0000_s32834" name="Equation" r:id="rId3" imgW="3543120" imgH="888840" progId="Equation.DSMT4">
                  <p:embed/>
                </p:oleObj>
              </mc:Choice>
              <mc:Fallback>
                <p:oleObj name="Equation" r:id="rId3" imgW="3543120" imgH="888840" progId="Equation.DSMT4">
                  <p:embed/>
                  <p:pic>
                    <p:nvPicPr>
                      <p:cNvPr id="0" name=""/>
                      <p:cNvPicPr/>
                      <p:nvPr/>
                    </p:nvPicPr>
                    <p:blipFill>
                      <a:blip r:embed="rId4"/>
                      <a:stretch>
                        <a:fillRect/>
                      </a:stretch>
                    </p:blipFill>
                    <p:spPr>
                      <a:xfrm>
                        <a:off x="2508477" y="2121574"/>
                        <a:ext cx="6277029" cy="157522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7919990"/>
              </p:ext>
            </p:extLst>
          </p:nvPr>
        </p:nvGraphicFramePr>
        <p:xfrm>
          <a:off x="1411150" y="3440746"/>
          <a:ext cx="4715330" cy="1007158"/>
        </p:xfrm>
        <a:graphic>
          <a:graphicData uri="http://schemas.openxmlformats.org/presentationml/2006/ole">
            <mc:AlternateContent xmlns:mc="http://schemas.openxmlformats.org/markup-compatibility/2006">
              <mc:Choice xmlns:v="urn:schemas-microsoft-com:vml" Requires="v">
                <p:oleObj spid="_x0000_s32835" name="Equation" r:id="rId5" imgW="2616120" imgH="558720" progId="Equation.DSMT4">
                  <p:embed/>
                </p:oleObj>
              </mc:Choice>
              <mc:Fallback>
                <p:oleObj name="Equation" r:id="rId5" imgW="2616120" imgH="558720" progId="Equation.DSMT4">
                  <p:embed/>
                  <p:pic>
                    <p:nvPicPr>
                      <p:cNvPr id="0" name=""/>
                      <p:cNvPicPr/>
                      <p:nvPr/>
                    </p:nvPicPr>
                    <p:blipFill>
                      <a:blip r:embed="rId6"/>
                      <a:stretch>
                        <a:fillRect/>
                      </a:stretch>
                    </p:blipFill>
                    <p:spPr>
                      <a:xfrm>
                        <a:off x="1411150" y="3440746"/>
                        <a:ext cx="4715330" cy="100715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1431077"/>
              </p:ext>
            </p:extLst>
          </p:nvPr>
        </p:nvGraphicFramePr>
        <p:xfrm>
          <a:off x="3877128" y="4972423"/>
          <a:ext cx="2944586" cy="1177834"/>
        </p:xfrm>
        <a:graphic>
          <a:graphicData uri="http://schemas.openxmlformats.org/presentationml/2006/ole">
            <mc:AlternateContent xmlns:mc="http://schemas.openxmlformats.org/markup-compatibility/2006">
              <mc:Choice xmlns:v="urn:schemas-microsoft-com:vml" Requires="v">
                <p:oleObj spid="_x0000_s32836" name="Equation" r:id="rId7" imgW="1396800" imgH="558720" progId="Equation.DSMT4">
                  <p:embed/>
                </p:oleObj>
              </mc:Choice>
              <mc:Fallback>
                <p:oleObj name="Equation" r:id="rId7" imgW="1396800" imgH="558720" progId="Equation.DSMT4">
                  <p:embed/>
                  <p:pic>
                    <p:nvPicPr>
                      <p:cNvPr id="0" name=""/>
                      <p:cNvPicPr/>
                      <p:nvPr/>
                    </p:nvPicPr>
                    <p:blipFill>
                      <a:blip r:embed="rId8"/>
                      <a:stretch>
                        <a:fillRect/>
                      </a:stretch>
                    </p:blipFill>
                    <p:spPr>
                      <a:xfrm>
                        <a:off x="3877128" y="4972423"/>
                        <a:ext cx="2944586" cy="1177834"/>
                      </a:xfrm>
                      <a:prstGeom prst="rect">
                        <a:avLst/>
                      </a:prstGeom>
                    </p:spPr>
                  </p:pic>
                </p:oleObj>
              </mc:Fallback>
            </mc:AlternateContent>
          </a:graphicData>
        </a:graphic>
      </p:graphicFrame>
    </p:spTree>
    <p:extLst>
      <p:ext uri="{BB962C8B-B14F-4D97-AF65-F5344CB8AC3E}">
        <p14:creationId xmlns:p14="http://schemas.microsoft.com/office/powerpoint/2010/main" val="3598721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631"/>
            <a:ext cx="10673806" cy="1450757"/>
          </a:xfrm>
        </p:spPr>
        <p:txBody>
          <a:bodyPr/>
          <a:lstStyle/>
          <a:p>
            <a:r>
              <a:rPr lang="en-US" b="1" dirty="0" smtClean="0">
                <a:latin typeface="Times New Roman" panose="02020603050405020304" pitchFamily="18" charset="0"/>
                <a:cs typeface="Times New Roman" panose="02020603050405020304" pitchFamily="18" charset="0"/>
              </a:rPr>
              <a:t>Example  metal reflected intensity at IR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For copper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6 x 10</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7</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(ohm m</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and (2</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1/2</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0.01 at infer-red frequencies. Determine the metal reflected intensity at the IR range.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48</a:t>
            </a:fld>
            <a:endParaRPr lang="en-US"/>
          </a:p>
        </p:txBody>
      </p:sp>
    </p:spTree>
    <p:extLst>
      <p:ext uri="{BB962C8B-B14F-4D97-AF65-F5344CB8AC3E}">
        <p14:creationId xmlns:p14="http://schemas.microsoft.com/office/powerpoint/2010/main" val="109435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Electromagnetic waves in a medium having finite </a:t>
            </a:r>
            <a:r>
              <a:rPr lang="en-US" b="1" dirty="0">
                <a:solidFill>
                  <a:srgbClr val="FF0000"/>
                </a:solidFill>
                <a:latin typeface="Times New Roman" panose="02020603050405020304" pitchFamily="18" charset="0"/>
                <a:cs typeface="Times New Roman" panose="02020603050405020304" pitchFamily="18" charset="0"/>
              </a:rPr>
              <a:t>permeability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sym typeface="Symbol" panose="05050102010706020507" pitchFamily="18" charset="2"/>
              </a:rPr>
              <a:t>and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permittivity </a:t>
            </a:r>
            <a:r>
              <a:rPr lang="en-US" dirty="0">
                <a:latin typeface="Times New Roman" panose="02020603050405020304" pitchFamily="18" charset="0"/>
                <a:cs typeface="Times New Roman" panose="02020603050405020304" pitchFamily="18" charset="0"/>
                <a:sym typeface="Symbol" panose="05050102010706020507" pitchFamily="18" charset="2"/>
              </a:rPr>
              <a:t> but with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conductivity  = 0</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Given conditions </a:t>
            </a:r>
          </a:p>
          <a:p>
            <a:pPr marL="457200" indent="-457200">
              <a:buAutoNum type="arabicParenBoth"/>
            </a:pPr>
            <a:r>
              <a:rPr lang="en-US" sz="2400" dirty="0" smtClean="0">
                <a:latin typeface="Times New Roman" panose="02020603050405020304" pitchFamily="18" charset="0"/>
                <a:cs typeface="Times New Roman" panose="02020603050405020304" pitchFamily="18" charset="0"/>
              </a:rPr>
              <a:t>The properties of the chosen plane waves in </a:t>
            </a:r>
            <a:r>
              <a:rPr lang="en-US" sz="2400" i="1" dirty="0" err="1" smtClean="0">
                <a:latin typeface="Times New Roman" panose="02020603050405020304" pitchFamily="18" charset="0"/>
                <a:cs typeface="Times New Roman" panose="02020603050405020304" pitchFamily="18" charset="0"/>
              </a:rPr>
              <a:t>xy</a:t>
            </a:r>
            <a:r>
              <a:rPr lang="en-US" sz="2400" dirty="0" smtClean="0">
                <a:latin typeface="Times New Roman" panose="02020603050405020304" pitchFamily="18" charset="0"/>
                <a:cs typeface="Times New Roman" panose="02020603050405020304" pitchFamily="18" charset="0"/>
              </a:rPr>
              <a:t> plane are constant,</a:t>
            </a:r>
          </a:p>
          <a:p>
            <a:pPr marL="457200" indent="-457200">
              <a:buAutoNum type="arabicParenBoth"/>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properties </a:t>
            </a:r>
            <a:r>
              <a:rPr lang="en-US" sz="2400" dirty="0" smtClean="0">
                <a:latin typeface="Times New Roman" panose="02020603050405020304" pitchFamily="18" charset="0"/>
                <a:cs typeface="Times New Roman" panose="02020603050405020304" pitchFamily="18" charset="0"/>
              </a:rPr>
              <a:t>will not vary with respect to </a:t>
            </a:r>
            <a:r>
              <a:rPr lang="en-US" sz="2400" i="1"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and all derivatives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/x and /y will be</a:t>
            </a:r>
            <a:r>
              <a:rPr lang="en-US" sz="2400" dirty="0" smtClean="0">
                <a:latin typeface="Times New Roman" panose="02020603050405020304" pitchFamily="18" charset="0"/>
                <a:cs typeface="Times New Roman" panose="02020603050405020304" pitchFamily="18" charset="0"/>
              </a:rPr>
              <a:t>  zero.</a:t>
            </a:r>
          </a:p>
          <a:p>
            <a:pPr marL="457200" indent="-457200">
              <a:buFont typeface="Calibri" panose="020F0502020204030204" pitchFamily="34" charset="0"/>
              <a:buAutoNum type="arabicParenBoth"/>
            </a:pPr>
            <a:r>
              <a:rPr lang="en-US" sz="2400" dirty="0" smtClean="0">
                <a:latin typeface="Times New Roman" panose="02020603050405020304" pitchFamily="18" charset="0"/>
                <a:cs typeface="Times New Roman" panose="02020603050405020304" pitchFamily="18" charset="0"/>
              </a:rPr>
              <a:t>In dielectric, </a:t>
            </a:r>
            <a:r>
              <a:rPr lang="en-US" sz="2400" dirty="0">
                <a:latin typeface="Times New Roman" panose="02020603050405020304" pitchFamily="18" charset="0"/>
                <a:cs typeface="Times New Roman" panose="02020603050405020304" pitchFamily="18" charset="0"/>
              </a:rPr>
              <a:t>no charge (</a:t>
            </a:r>
            <a:r>
              <a:rPr lang="en-US" sz="2400" dirty="0">
                <a:latin typeface="Times New Roman" panose="02020603050405020304" pitchFamily="18" charset="0"/>
                <a:cs typeface="Times New Roman" panose="02020603050405020304" pitchFamily="18" charset="0"/>
                <a:sym typeface="Symbol" panose="05050102010706020507" pitchFamily="18" charset="2"/>
              </a:rPr>
              <a:t> = 0</a:t>
            </a:r>
            <a:r>
              <a:rPr lang="en-US" sz="2400" dirty="0">
                <a:latin typeface="Times New Roman" panose="02020603050405020304" pitchFamily="18" charset="0"/>
                <a:cs typeface="Times New Roman" panose="02020603050405020304" pitchFamily="18" charset="0"/>
              </a:rPr>
              <a:t>) and no current density  (J = 0).</a:t>
            </a:r>
          </a:p>
          <a:p>
            <a:pPr marL="457200" indent="-457200">
              <a:buAutoNum type="arabicParenBoth"/>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5</a:t>
            </a:fld>
            <a:endParaRPr lang="en-US"/>
          </a:p>
        </p:txBody>
      </p:sp>
    </p:spTree>
    <p:extLst>
      <p:ext uri="{BB962C8B-B14F-4D97-AF65-F5344CB8AC3E}">
        <p14:creationId xmlns:p14="http://schemas.microsoft.com/office/powerpoint/2010/main" val="402819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93" y="-446274"/>
            <a:ext cx="10058400" cy="1450757"/>
          </a:xfrm>
        </p:spPr>
        <p:txBody>
          <a:bodyPr/>
          <a:lstStyle/>
          <a:p>
            <a:r>
              <a:rPr lang="en-US" b="1" dirty="0" smtClean="0">
                <a:latin typeface="Times New Roman" panose="02020603050405020304" pitchFamily="18" charset="0"/>
                <a:cs typeface="Times New Roman" panose="02020603050405020304" pitchFamily="18" charset="0"/>
              </a:rPr>
              <a:t>Maxwell’s equations in dielectric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27AFB1-D122-4AAA-BF3A-ECD167F20DE5}" type="slidenum">
              <a:rPr lang="en-US" smtClean="0"/>
              <a:t>6</a:t>
            </a:fld>
            <a:endParaRPr lang="en-US"/>
          </a:p>
        </p:txBody>
      </p:sp>
      <p:pic>
        <p:nvPicPr>
          <p:cNvPr id="5" name="Picture 4"/>
          <p:cNvPicPr>
            <a:picLocks noChangeAspect="1"/>
          </p:cNvPicPr>
          <p:nvPr/>
        </p:nvPicPr>
        <p:blipFill>
          <a:blip r:embed="rId3"/>
          <a:stretch>
            <a:fillRect/>
          </a:stretch>
        </p:blipFill>
        <p:spPr>
          <a:xfrm>
            <a:off x="6284685" y="3166335"/>
            <a:ext cx="3375277" cy="2246553"/>
          </a:xfrm>
          <a:prstGeom prst="rect">
            <a:avLst/>
          </a:prstGeom>
          <a:ln w="38100">
            <a:solidFill>
              <a:srgbClr val="FF0000"/>
            </a:solidFill>
            <a:prstDash val="dash"/>
          </a:ln>
        </p:spPr>
      </p:pic>
      <p:graphicFrame>
        <p:nvGraphicFramePr>
          <p:cNvPr id="6" name="Object 5"/>
          <p:cNvGraphicFramePr>
            <a:graphicFrameLocks noChangeAspect="1"/>
          </p:cNvGraphicFramePr>
          <p:nvPr>
            <p:extLst>
              <p:ext uri="{D42A27DB-BD31-4B8C-83A1-F6EECF244321}">
                <p14:modId xmlns:p14="http://schemas.microsoft.com/office/powerpoint/2010/main" val="1662830353"/>
              </p:ext>
            </p:extLst>
          </p:nvPr>
        </p:nvGraphicFramePr>
        <p:xfrm>
          <a:off x="664864" y="1783927"/>
          <a:ext cx="3373438" cy="2479675"/>
        </p:xfrm>
        <a:graphic>
          <a:graphicData uri="http://schemas.openxmlformats.org/presentationml/2006/ole">
            <mc:AlternateContent xmlns:mc="http://schemas.openxmlformats.org/markup-compatibility/2006">
              <mc:Choice xmlns:v="urn:schemas-microsoft-com:vml" Requires="v">
                <p:oleObj spid="_x0000_s3186" name="Equation" r:id="rId4" imgW="1866600" imgH="1371600" progId="Equation.DSMT4">
                  <p:embed/>
                </p:oleObj>
              </mc:Choice>
              <mc:Fallback>
                <p:oleObj name="Equation" r:id="rId4" imgW="1866600" imgH="1371600" progId="Equation.DSMT4">
                  <p:embed/>
                  <p:pic>
                    <p:nvPicPr>
                      <p:cNvPr id="0" name=""/>
                      <p:cNvPicPr/>
                      <p:nvPr/>
                    </p:nvPicPr>
                    <p:blipFill>
                      <a:blip r:embed="rId5"/>
                      <a:stretch>
                        <a:fillRect/>
                      </a:stretch>
                    </p:blipFill>
                    <p:spPr>
                      <a:xfrm>
                        <a:off x="664864" y="1783927"/>
                        <a:ext cx="3373438" cy="2479675"/>
                      </a:xfrm>
                      <a:prstGeom prst="rect">
                        <a:avLst/>
                      </a:prstGeom>
                      <a:solidFill>
                        <a:schemeClr val="bg1"/>
                      </a:solidFill>
                      <a:ln w="28575">
                        <a:solidFill>
                          <a:srgbClr val="FF0000"/>
                        </a:solidFill>
                      </a:ln>
                    </p:spPr>
                  </p:pic>
                </p:oleObj>
              </mc:Fallback>
            </mc:AlternateContent>
          </a:graphicData>
        </a:graphic>
      </p:graphicFrame>
      <p:pic>
        <p:nvPicPr>
          <p:cNvPr id="7" name="Picture 6"/>
          <p:cNvPicPr>
            <a:picLocks noChangeAspect="1"/>
          </p:cNvPicPr>
          <p:nvPr/>
        </p:nvPicPr>
        <p:blipFill>
          <a:blip r:embed="rId6"/>
          <a:stretch>
            <a:fillRect/>
          </a:stretch>
        </p:blipFill>
        <p:spPr>
          <a:xfrm>
            <a:off x="2222152" y="4525350"/>
            <a:ext cx="2939034" cy="1950469"/>
          </a:xfrm>
          <a:prstGeom prst="rect">
            <a:avLst/>
          </a:prstGeom>
          <a:ln w="38100">
            <a:solidFill>
              <a:srgbClr val="FF0000"/>
            </a:solidFill>
            <a:prstDash val="dash"/>
          </a:ln>
        </p:spPr>
      </p:pic>
      <p:pic>
        <p:nvPicPr>
          <p:cNvPr id="8" name="Picture 7"/>
          <p:cNvPicPr>
            <a:picLocks noChangeAspect="1"/>
          </p:cNvPicPr>
          <p:nvPr/>
        </p:nvPicPr>
        <p:blipFill>
          <a:blip r:embed="rId7"/>
          <a:stretch>
            <a:fillRect/>
          </a:stretch>
        </p:blipFill>
        <p:spPr>
          <a:xfrm>
            <a:off x="5509731" y="1068005"/>
            <a:ext cx="2867350" cy="730313"/>
          </a:xfrm>
          <a:prstGeom prst="rect">
            <a:avLst/>
          </a:prstGeom>
          <a:ln w="38100">
            <a:solidFill>
              <a:srgbClr val="FF0000"/>
            </a:solidFill>
            <a:prstDash val="dash"/>
          </a:ln>
        </p:spPr>
      </p:pic>
      <p:pic>
        <p:nvPicPr>
          <p:cNvPr id="9" name="Picture 8"/>
          <p:cNvPicPr>
            <a:picLocks noChangeAspect="1"/>
          </p:cNvPicPr>
          <p:nvPr/>
        </p:nvPicPr>
        <p:blipFill>
          <a:blip r:embed="rId8"/>
          <a:stretch>
            <a:fillRect/>
          </a:stretch>
        </p:blipFill>
        <p:spPr>
          <a:xfrm>
            <a:off x="5345469" y="2109006"/>
            <a:ext cx="2867350" cy="810469"/>
          </a:xfrm>
          <a:prstGeom prst="rect">
            <a:avLst/>
          </a:prstGeom>
          <a:ln w="38100">
            <a:solidFill>
              <a:srgbClr val="FF0000"/>
            </a:solidFill>
            <a:prstDash val="dash"/>
          </a:ln>
        </p:spPr>
      </p:pic>
      <p:sp>
        <p:nvSpPr>
          <p:cNvPr id="10" name="Right Arrow 9"/>
          <p:cNvSpPr/>
          <p:nvPr/>
        </p:nvSpPr>
        <p:spPr>
          <a:xfrm rot="21016520">
            <a:off x="4217600" y="1637306"/>
            <a:ext cx="1117595" cy="21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1016520">
            <a:off x="4217601" y="1641632"/>
            <a:ext cx="1117595" cy="216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133088" y="2452459"/>
            <a:ext cx="1117595" cy="216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507648">
            <a:off x="3978504" y="3468806"/>
            <a:ext cx="2365364" cy="2484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26627">
            <a:off x="1165635" y="4676862"/>
            <a:ext cx="1117595" cy="216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95657" y="1147270"/>
            <a:ext cx="740229"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(1A)</a:t>
            </a:r>
            <a:endParaRPr lang="en-US" sz="2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351148" y="2281359"/>
            <a:ext cx="740229"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(2A)</a:t>
            </a:r>
            <a:endParaRPr lang="en-US" sz="2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816241" y="3910908"/>
            <a:ext cx="740229"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(3A)</a:t>
            </a:r>
            <a:endParaRPr lang="en-US" sz="2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914571" y="5610117"/>
            <a:ext cx="740229"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(4A)</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66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a:t>
            </a:r>
            <a:r>
              <a:rPr lang="en-US" dirty="0" smtClean="0">
                <a:latin typeface="Times New Roman" panose="02020603050405020304" pitchFamily="18" charset="0"/>
                <a:cs typeface="Times New Roman" panose="02020603050405020304" pitchFamily="18" charset="0"/>
                <a:sym typeface="Symbol" panose="05050102010706020507" pitchFamily="18" charset="2"/>
              </a:rPr>
              <a:t>dielectric</a:t>
            </a:r>
            <a:endParaRPr lang="en-US" dirty="0"/>
          </a:p>
        </p:txBody>
      </p:sp>
      <p:sp>
        <p:nvSpPr>
          <p:cNvPr id="3" name="Content Placeholder 2"/>
          <p:cNvSpPr>
            <a:spLocks noGrp="1"/>
          </p:cNvSpPr>
          <p:nvPr>
            <p:ph idx="1"/>
          </p:nvPr>
        </p:nvSpPr>
        <p:spPr>
          <a:xfrm>
            <a:off x="1097280" y="1845734"/>
            <a:ext cx="10058400" cy="436638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with these plane waves, all derivatives with respect to x and y are zero.  Equations  (2A) and (4A) give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implies that </a:t>
            </a:r>
            <a:r>
              <a:rPr lang="en-US" sz="2400" i="1" dirty="0" smtClean="0">
                <a:latin typeface="Times New Roman" panose="02020603050405020304" pitchFamily="18" charset="0"/>
                <a:cs typeface="Times New Roman" panose="02020603050405020304" pitchFamily="18" charset="0"/>
              </a:rPr>
              <a:t>H</a:t>
            </a:r>
            <a:r>
              <a:rPr lang="en-US" sz="2400" i="1" baseline="-25000" dirty="0" smtClean="0">
                <a:latin typeface="Times New Roman" panose="02020603050405020304" pitchFamily="18" charset="0"/>
                <a:cs typeface="Times New Roman" panose="02020603050405020304" pitchFamily="18" charset="0"/>
              </a:rPr>
              <a:t>z</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constant in space and time.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H</a:t>
            </a:r>
            <a:r>
              <a:rPr lang="en-US" sz="2400" i="1" baseline="-25000" dirty="0" smtClean="0">
                <a:latin typeface="Times New Roman" panose="02020603050405020304" pitchFamily="18" charset="0"/>
                <a:cs typeface="Times New Roman" panose="02020603050405020304" pitchFamily="18" charset="0"/>
              </a:rPr>
              <a:t>z</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has no effect on the wave motion. For simplicity, put </a:t>
            </a:r>
            <a:r>
              <a:rPr lang="en-US" sz="2400" i="1" dirty="0" smtClean="0">
                <a:latin typeface="Times New Roman" panose="02020603050405020304" pitchFamily="18" charset="0"/>
                <a:cs typeface="Times New Roman" panose="02020603050405020304" pitchFamily="18" charset="0"/>
              </a:rPr>
              <a:t>H</a:t>
            </a:r>
            <a:r>
              <a:rPr lang="en-US" sz="2400" i="1" baseline="-25000" dirty="0" smtClean="0">
                <a:latin typeface="Times New Roman" panose="02020603050405020304" pitchFamily="18" charset="0"/>
                <a:cs typeface="Times New Roman" panose="02020603050405020304" pitchFamily="18" charset="0"/>
              </a:rPr>
              <a:t>z </a:t>
            </a:r>
            <a:r>
              <a:rPr lang="en-US" sz="2400" dirty="0" smtClean="0">
                <a:latin typeface="Times New Roman" panose="02020603050405020304" pitchFamily="18" charset="0"/>
                <a:cs typeface="Times New Roman" panose="02020603050405020304" pitchFamily="18" charset="0"/>
              </a:rPr>
              <a:t> = 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similar consideration of equations (1A) and (3A) leads to  </a:t>
            </a:r>
            <a:r>
              <a:rPr lang="en-US" sz="2400" i="1" dirty="0" err="1" smtClean="0">
                <a:latin typeface="Times New Roman" panose="02020603050405020304" pitchFamily="18" charset="0"/>
                <a:cs typeface="Times New Roman" panose="02020603050405020304" pitchFamily="18" charset="0"/>
              </a:rPr>
              <a:t>E</a:t>
            </a:r>
            <a:r>
              <a:rPr lang="en-US" sz="2400" i="1" baseline="-25000" dirty="0" err="1" smtClean="0">
                <a:latin typeface="Times New Roman" panose="02020603050405020304" pitchFamily="18" charset="0"/>
                <a:cs typeface="Times New Roman" panose="02020603050405020304" pitchFamily="18" charset="0"/>
              </a:rPr>
              <a:t>z</a:t>
            </a:r>
            <a:r>
              <a:rPr lang="en-US" sz="2400" i="1"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above results suggest that the oscillations in </a:t>
            </a:r>
            <a:r>
              <a:rPr lang="en-US" sz="2400" i="1" dirty="0" smtClean="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an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occur in direction perpendicular to </a:t>
            </a:r>
            <a:r>
              <a:rPr lang="en-US" sz="2400" i="1" dirty="0" smtClean="0">
                <a:latin typeface="Times New Roman" panose="02020603050405020304" pitchFamily="18" charset="0"/>
                <a:cs typeface="Times New Roman" panose="02020603050405020304" pitchFamily="18" charset="0"/>
              </a:rPr>
              <a:t>z</a:t>
            </a:r>
            <a:r>
              <a:rPr lang="en-US" sz="2400" dirty="0" smtClean="0">
                <a:latin typeface="Times New Roman" panose="02020603050405020304" pitchFamily="18" charset="0"/>
                <a:cs typeface="Times New Roman" panose="02020603050405020304" pitchFamily="18" charset="0"/>
              </a:rPr>
              <a:t>-direction. In other words, the EM plane wave is transverse.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28515638"/>
              </p:ext>
            </p:extLst>
          </p:nvPr>
        </p:nvGraphicFramePr>
        <p:xfrm>
          <a:off x="4152900" y="2737803"/>
          <a:ext cx="3451860" cy="758920"/>
        </p:xfrm>
        <a:graphic>
          <a:graphicData uri="http://schemas.openxmlformats.org/presentationml/2006/ole">
            <mc:AlternateContent xmlns:mc="http://schemas.openxmlformats.org/markup-compatibility/2006">
              <mc:Choice xmlns:v="urn:schemas-microsoft-com:vml" Requires="v">
                <p:oleObj spid="_x0000_s33805" name="Equation" r:id="rId3" imgW="1790640" imgH="393480" progId="Equation.DSMT4">
                  <p:embed/>
                </p:oleObj>
              </mc:Choice>
              <mc:Fallback>
                <p:oleObj name="Equation" r:id="rId3" imgW="1790640" imgH="393480" progId="Equation.DSMT4">
                  <p:embed/>
                  <p:pic>
                    <p:nvPicPr>
                      <p:cNvPr id="0" name=""/>
                      <p:cNvPicPr/>
                      <p:nvPr/>
                    </p:nvPicPr>
                    <p:blipFill>
                      <a:blip r:embed="rId4"/>
                      <a:stretch>
                        <a:fillRect/>
                      </a:stretch>
                    </p:blipFill>
                    <p:spPr>
                      <a:xfrm>
                        <a:off x="4152900" y="2737803"/>
                        <a:ext cx="3451860" cy="758920"/>
                      </a:xfrm>
                      <a:prstGeom prst="rect">
                        <a:avLst/>
                      </a:prstGeom>
                    </p:spPr>
                  </p:pic>
                </p:oleObj>
              </mc:Fallback>
            </mc:AlternateContent>
          </a:graphicData>
        </a:graphic>
      </p:graphicFrame>
    </p:spTree>
    <p:extLst>
      <p:ext uri="{BB962C8B-B14F-4D97-AF65-F5344CB8AC3E}">
        <p14:creationId xmlns:p14="http://schemas.microsoft.com/office/powerpoint/2010/main" val="334097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a:t>
            </a:r>
            <a:r>
              <a:rPr lang="en-US" dirty="0" smtClean="0">
                <a:latin typeface="Times New Roman" panose="02020603050405020304" pitchFamily="18" charset="0"/>
                <a:cs typeface="Times New Roman" panose="02020603050405020304" pitchFamily="18" charset="0"/>
                <a:sym typeface="Symbol" panose="05050102010706020507" pitchFamily="18" charset="2"/>
              </a:rPr>
              <a:t>dielectric :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plane-polarized waves (1)</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only, with </a:t>
            </a:r>
            <a:r>
              <a:rPr lang="en-US" sz="2400" i="1" dirty="0" err="1" smtClean="0">
                <a:latin typeface="Times New Roman" panose="02020603050405020304" pitchFamily="18" charset="0"/>
                <a:cs typeface="Times New Roman" panose="02020603050405020304" pitchFamily="18" charset="0"/>
              </a:rPr>
              <a:t>E</a:t>
            </a:r>
            <a:r>
              <a:rPr lang="en-US" sz="2400" baseline="-25000" dirty="0" err="1"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 0, equations (3A) and  (4A) give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Using the fact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wave equation for </a:t>
            </a:r>
            <a:r>
              <a:rPr lang="en-US" sz="2400" i="1"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Similarly, the wave equation for </a:t>
            </a:r>
            <a:r>
              <a:rPr lang="en-US" sz="2400" i="1" dirty="0" smtClean="0">
                <a:latin typeface="Times New Roman" panose="02020603050405020304" pitchFamily="18" charset="0"/>
                <a:cs typeface="Times New Roman" panose="02020603050405020304" pitchFamily="18" charset="0"/>
              </a:rPr>
              <a:t>E</a:t>
            </a:r>
            <a:r>
              <a:rPr lang="en-US" sz="2400" baseline="-250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is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8</a:t>
            </a:fld>
            <a:endParaRPr lang="en-US"/>
          </a:p>
        </p:txBody>
      </p:sp>
      <p:pic>
        <p:nvPicPr>
          <p:cNvPr id="5" name="Picture 4"/>
          <p:cNvPicPr>
            <a:picLocks noChangeAspect="1"/>
          </p:cNvPicPr>
          <p:nvPr/>
        </p:nvPicPr>
        <p:blipFill>
          <a:blip r:embed="rId3"/>
          <a:stretch>
            <a:fillRect/>
          </a:stretch>
        </p:blipFill>
        <p:spPr>
          <a:xfrm>
            <a:off x="3383280" y="2322234"/>
            <a:ext cx="2361119" cy="940946"/>
          </a:xfrm>
          <a:prstGeom prst="rect">
            <a:avLst/>
          </a:prstGeom>
        </p:spPr>
      </p:pic>
      <p:pic>
        <p:nvPicPr>
          <p:cNvPr id="6" name="Picture 5"/>
          <p:cNvPicPr>
            <a:picLocks noChangeAspect="1"/>
          </p:cNvPicPr>
          <p:nvPr/>
        </p:nvPicPr>
        <p:blipFill>
          <a:blip r:embed="rId4"/>
          <a:stretch>
            <a:fillRect/>
          </a:stretch>
        </p:blipFill>
        <p:spPr>
          <a:xfrm>
            <a:off x="6501054" y="2339283"/>
            <a:ext cx="2382643" cy="940946"/>
          </a:xfrm>
          <a:prstGeom prst="rect">
            <a:avLst/>
          </a:prstGeom>
        </p:spPr>
      </p:pic>
      <p:pic>
        <p:nvPicPr>
          <p:cNvPr id="7" name="Picture 6"/>
          <p:cNvPicPr>
            <a:picLocks noChangeAspect="1"/>
          </p:cNvPicPr>
          <p:nvPr/>
        </p:nvPicPr>
        <p:blipFill>
          <a:blip r:embed="rId5"/>
          <a:stretch>
            <a:fillRect/>
          </a:stretch>
        </p:blipFill>
        <p:spPr>
          <a:xfrm>
            <a:off x="4442798" y="3268345"/>
            <a:ext cx="2265179" cy="1010865"/>
          </a:xfrm>
          <a:prstGeom prst="rect">
            <a:avLst/>
          </a:prstGeom>
        </p:spPr>
      </p:pic>
      <p:pic>
        <p:nvPicPr>
          <p:cNvPr id="8" name="Picture 7"/>
          <p:cNvPicPr>
            <a:picLocks noChangeAspect="1"/>
          </p:cNvPicPr>
          <p:nvPr/>
        </p:nvPicPr>
        <p:blipFill>
          <a:blip r:embed="rId6"/>
          <a:stretch>
            <a:fillRect/>
          </a:stretch>
        </p:blipFill>
        <p:spPr>
          <a:xfrm>
            <a:off x="6532855" y="4181500"/>
            <a:ext cx="2637504" cy="1026772"/>
          </a:xfrm>
          <a:prstGeom prst="rect">
            <a:avLst/>
          </a:prstGeom>
        </p:spPr>
      </p:pic>
      <p:pic>
        <p:nvPicPr>
          <p:cNvPr id="10" name="Picture 9"/>
          <p:cNvPicPr>
            <a:picLocks noChangeAspect="1"/>
          </p:cNvPicPr>
          <p:nvPr/>
        </p:nvPicPr>
        <p:blipFill>
          <a:blip r:embed="rId7"/>
          <a:stretch>
            <a:fillRect/>
          </a:stretch>
        </p:blipFill>
        <p:spPr>
          <a:xfrm>
            <a:off x="6532855" y="5119916"/>
            <a:ext cx="2750588" cy="992158"/>
          </a:xfrm>
          <a:prstGeom prst="rect">
            <a:avLst/>
          </a:prstGeom>
        </p:spPr>
      </p:pic>
    </p:spTree>
    <p:extLst>
      <p:ext uri="{BB962C8B-B14F-4D97-AF65-F5344CB8AC3E}">
        <p14:creationId xmlns:p14="http://schemas.microsoft.com/office/powerpoint/2010/main" val="260499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Recall</a:t>
            </a:r>
            <a:r>
              <a:rPr lang="en-US" dirty="0" smtClean="0">
                <a:latin typeface="Times New Roman" panose="02020603050405020304" pitchFamily="18" charset="0"/>
                <a:cs typeface="Times New Roman" panose="02020603050405020304" pitchFamily="18" charset="0"/>
              </a:rPr>
              <a:t> a formal derivation of the wave equation from </a:t>
            </a:r>
            <a:r>
              <a:rPr lang="en-US" dirty="0">
                <a:latin typeface="Times New Roman" panose="02020603050405020304" pitchFamily="18" charset="0"/>
                <a:cs typeface="Times New Roman" panose="02020603050405020304" pitchFamily="18" charset="0"/>
              </a:rPr>
              <a:t>Maxwell’s </a:t>
            </a:r>
            <a:r>
              <a:rPr lang="en-US" dirty="0" smtClean="0">
                <a:latin typeface="Times New Roman" panose="02020603050405020304" pitchFamily="18" charset="0"/>
                <a:cs typeface="Times New Roman" panose="02020603050405020304" pitchFamily="18" charset="0"/>
              </a:rPr>
              <a:t>equations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in dielectric (1)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80895"/>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identity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constitutive equation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equation (1) :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equation (3)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constitutive equation :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equation (4) and constitutive equation :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16480634"/>
              </p:ext>
            </p:extLst>
          </p:nvPr>
        </p:nvGraphicFramePr>
        <p:xfrm>
          <a:off x="3281606" y="1845734"/>
          <a:ext cx="2974052" cy="518206"/>
        </p:xfrm>
        <a:graphic>
          <a:graphicData uri="http://schemas.openxmlformats.org/presentationml/2006/ole">
            <mc:AlternateContent xmlns:mc="http://schemas.openxmlformats.org/markup-compatibility/2006">
              <mc:Choice xmlns:v="urn:schemas-microsoft-com:vml" Requires="v">
                <p:oleObj spid="_x0000_s5703" name="Equation" r:id="rId3" imgW="1676160" imgH="291960" progId="Equation.DSMT4">
                  <p:embed/>
                </p:oleObj>
              </mc:Choice>
              <mc:Fallback>
                <p:oleObj name="Equation" r:id="rId3" imgW="1676160" imgH="291960" progId="Equation.DSMT4">
                  <p:embed/>
                  <p:pic>
                    <p:nvPicPr>
                      <p:cNvPr id="0" name=""/>
                      <p:cNvPicPr/>
                      <p:nvPr/>
                    </p:nvPicPr>
                    <p:blipFill>
                      <a:blip r:embed="rId4"/>
                      <a:stretch>
                        <a:fillRect/>
                      </a:stretch>
                    </p:blipFill>
                    <p:spPr>
                      <a:xfrm>
                        <a:off x="3281606" y="1845734"/>
                        <a:ext cx="2974052" cy="51820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90024209"/>
              </p:ext>
            </p:extLst>
          </p:nvPr>
        </p:nvGraphicFramePr>
        <p:xfrm>
          <a:off x="5254825" y="2258916"/>
          <a:ext cx="3224212" cy="700088"/>
        </p:xfrm>
        <a:graphic>
          <a:graphicData uri="http://schemas.openxmlformats.org/presentationml/2006/ole">
            <mc:AlternateContent xmlns:mc="http://schemas.openxmlformats.org/markup-compatibility/2006">
              <mc:Choice xmlns:v="urn:schemas-microsoft-com:vml" Requires="v">
                <p:oleObj spid="_x0000_s5704" name="Equation" r:id="rId5" imgW="1815840" imgH="393480" progId="Equation.DSMT4">
                  <p:embed/>
                </p:oleObj>
              </mc:Choice>
              <mc:Fallback>
                <p:oleObj name="Equation" r:id="rId5" imgW="1815840" imgH="393480" progId="Equation.DSMT4">
                  <p:embed/>
                  <p:pic>
                    <p:nvPicPr>
                      <p:cNvPr id="0" name=""/>
                      <p:cNvPicPr/>
                      <p:nvPr/>
                    </p:nvPicPr>
                    <p:blipFill>
                      <a:blip r:embed="rId6"/>
                      <a:stretch>
                        <a:fillRect/>
                      </a:stretch>
                    </p:blipFill>
                    <p:spPr>
                      <a:xfrm>
                        <a:off x="5254825" y="2258916"/>
                        <a:ext cx="3224212" cy="7000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80243460"/>
              </p:ext>
            </p:extLst>
          </p:nvPr>
        </p:nvGraphicFramePr>
        <p:xfrm>
          <a:off x="3901850" y="2856258"/>
          <a:ext cx="2006600" cy="406400"/>
        </p:xfrm>
        <a:graphic>
          <a:graphicData uri="http://schemas.openxmlformats.org/presentationml/2006/ole">
            <mc:AlternateContent xmlns:mc="http://schemas.openxmlformats.org/markup-compatibility/2006">
              <mc:Choice xmlns:v="urn:schemas-microsoft-com:vml" Requires="v">
                <p:oleObj spid="_x0000_s5705" name="Equation" r:id="rId7" imgW="1130040" imgH="228600" progId="Equation.DSMT4">
                  <p:embed/>
                </p:oleObj>
              </mc:Choice>
              <mc:Fallback>
                <p:oleObj name="Equation" r:id="rId7" imgW="1130040" imgH="228600" progId="Equation.DSMT4">
                  <p:embed/>
                  <p:pic>
                    <p:nvPicPr>
                      <p:cNvPr id="0" name=""/>
                      <p:cNvPicPr/>
                      <p:nvPr/>
                    </p:nvPicPr>
                    <p:blipFill>
                      <a:blip r:embed="rId8"/>
                      <a:stretch>
                        <a:fillRect/>
                      </a:stretch>
                    </p:blipFill>
                    <p:spPr>
                      <a:xfrm>
                        <a:off x="3901850" y="2856258"/>
                        <a:ext cx="2006600"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7339244"/>
              </p:ext>
            </p:extLst>
          </p:nvPr>
        </p:nvGraphicFramePr>
        <p:xfrm>
          <a:off x="3801044" y="3303717"/>
          <a:ext cx="2208212" cy="812800"/>
        </p:xfrm>
        <a:graphic>
          <a:graphicData uri="http://schemas.openxmlformats.org/presentationml/2006/ole">
            <mc:AlternateContent xmlns:mc="http://schemas.openxmlformats.org/markup-compatibility/2006">
              <mc:Choice xmlns:v="urn:schemas-microsoft-com:vml" Requires="v">
                <p:oleObj spid="_x0000_s5706" name="Equation" r:id="rId9" imgW="1244520" imgH="457200" progId="Equation.DSMT4">
                  <p:embed/>
                </p:oleObj>
              </mc:Choice>
              <mc:Fallback>
                <p:oleObj name="Equation" r:id="rId9" imgW="1244520" imgH="457200" progId="Equation.DSMT4">
                  <p:embed/>
                  <p:pic>
                    <p:nvPicPr>
                      <p:cNvPr id="0" name=""/>
                      <p:cNvPicPr/>
                      <p:nvPr/>
                    </p:nvPicPr>
                    <p:blipFill>
                      <a:blip r:embed="rId10"/>
                      <a:stretch>
                        <a:fillRect/>
                      </a:stretch>
                    </p:blipFill>
                    <p:spPr>
                      <a:xfrm>
                        <a:off x="3801044" y="3303717"/>
                        <a:ext cx="2208212" cy="812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63286726"/>
              </p:ext>
            </p:extLst>
          </p:nvPr>
        </p:nvGraphicFramePr>
        <p:xfrm>
          <a:off x="5254825" y="4224890"/>
          <a:ext cx="4259262" cy="812800"/>
        </p:xfrm>
        <a:graphic>
          <a:graphicData uri="http://schemas.openxmlformats.org/presentationml/2006/ole">
            <mc:AlternateContent xmlns:mc="http://schemas.openxmlformats.org/markup-compatibility/2006">
              <mc:Choice xmlns:v="urn:schemas-microsoft-com:vml" Requires="v">
                <p:oleObj spid="_x0000_s5707" name="Equation" r:id="rId11" imgW="2400120" imgH="457200" progId="Equation.DSMT4">
                  <p:embed/>
                </p:oleObj>
              </mc:Choice>
              <mc:Fallback>
                <p:oleObj name="Equation" r:id="rId11" imgW="2400120" imgH="457200" progId="Equation.DSMT4">
                  <p:embed/>
                  <p:pic>
                    <p:nvPicPr>
                      <p:cNvPr id="0" name=""/>
                      <p:cNvPicPr/>
                      <p:nvPr/>
                    </p:nvPicPr>
                    <p:blipFill>
                      <a:blip r:embed="rId12"/>
                      <a:stretch>
                        <a:fillRect/>
                      </a:stretch>
                    </p:blipFill>
                    <p:spPr>
                      <a:xfrm>
                        <a:off x="5254825" y="4224890"/>
                        <a:ext cx="4259262" cy="812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3930733"/>
              </p:ext>
            </p:extLst>
          </p:nvPr>
        </p:nvGraphicFramePr>
        <p:xfrm>
          <a:off x="7095898" y="5164363"/>
          <a:ext cx="3740150" cy="835025"/>
        </p:xfrm>
        <a:graphic>
          <a:graphicData uri="http://schemas.openxmlformats.org/presentationml/2006/ole">
            <mc:AlternateContent xmlns:mc="http://schemas.openxmlformats.org/markup-compatibility/2006">
              <mc:Choice xmlns:v="urn:schemas-microsoft-com:vml" Requires="v">
                <p:oleObj spid="_x0000_s5708" name="Equation" r:id="rId13" imgW="2108160" imgH="469800" progId="Equation.DSMT4">
                  <p:embed/>
                </p:oleObj>
              </mc:Choice>
              <mc:Fallback>
                <p:oleObj name="Equation" r:id="rId13" imgW="2108160" imgH="469800" progId="Equation.DSMT4">
                  <p:embed/>
                  <p:pic>
                    <p:nvPicPr>
                      <p:cNvPr id="0" name=""/>
                      <p:cNvPicPr/>
                      <p:nvPr/>
                    </p:nvPicPr>
                    <p:blipFill>
                      <a:blip r:embed="rId14"/>
                      <a:stretch>
                        <a:fillRect/>
                      </a:stretch>
                    </p:blipFill>
                    <p:spPr>
                      <a:xfrm>
                        <a:off x="7095898" y="5164363"/>
                        <a:ext cx="3740150" cy="835025"/>
                      </a:xfrm>
                      <a:prstGeom prst="rect">
                        <a:avLst/>
                      </a:prstGeom>
                    </p:spPr>
                  </p:pic>
                </p:oleObj>
              </mc:Fallback>
            </mc:AlternateContent>
          </a:graphicData>
        </a:graphic>
      </p:graphicFrame>
    </p:spTree>
    <p:extLst>
      <p:ext uri="{BB962C8B-B14F-4D97-AF65-F5344CB8AC3E}">
        <p14:creationId xmlns:p14="http://schemas.microsoft.com/office/powerpoint/2010/main" val="35595696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1750</TotalTime>
  <Words>2496</Words>
  <Application>Microsoft Office PowerPoint</Application>
  <PresentationFormat>Widescreen</PresentationFormat>
  <Paragraphs>357</Paragraphs>
  <Slides>48</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Calibri Light</vt:lpstr>
      <vt:lpstr>Cordia New</vt:lpstr>
      <vt:lpstr>Symbol</vt:lpstr>
      <vt:lpstr>Times New Roman</vt:lpstr>
      <vt:lpstr>Retrospect</vt:lpstr>
      <vt:lpstr>Equation</vt:lpstr>
      <vt:lpstr>Electromagnetic Waves</vt:lpstr>
      <vt:lpstr>Maxwell’s Equations, General Set</vt:lpstr>
      <vt:lpstr>Significance of the Maxwell’s equations</vt:lpstr>
      <vt:lpstr>Scopes of study</vt:lpstr>
      <vt:lpstr>Electromagnetic waves in a medium having finite permeability  and permittivity  but with conductivity  = 0</vt:lpstr>
      <vt:lpstr>Maxwell’s equations in dielectric</vt:lpstr>
      <vt:lpstr>The wave equation for electromagnetic Waves in dielectric</vt:lpstr>
      <vt:lpstr>The wave equation for electromagnetic Waves in dielectric : plane-polarized waves (1)</vt:lpstr>
      <vt:lpstr>Recall a formal derivation of the wave equation from Maxwell’s equations  in dielectric (1)</vt:lpstr>
      <vt:lpstr>Recall a formal derivation of the wave equation from Maxwell’s equations  in dielectric (2)</vt:lpstr>
      <vt:lpstr>The wave equation for electromagnetic Waves in dielectric : plane-polarized waves (2)</vt:lpstr>
      <vt:lpstr>Plane electromagnetic waves</vt:lpstr>
      <vt:lpstr>Energy density of electromagnetic wave in free space</vt:lpstr>
      <vt:lpstr>Poynting vector (1)</vt:lpstr>
      <vt:lpstr>Poynting vector (2)</vt:lpstr>
      <vt:lpstr>Problem : Poynting vector (energy flow in w/m2)</vt:lpstr>
      <vt:lpstr>Solution</vt:lpstr>
      <vt:lpstr>Solution</vt:lpstr>
      <vt:lpstr>Problem : average irradiance</vt:lpstr>
      <vt:lpstr>Solution</vt:lpstr>
      <vt:lpstr>Impedance of a dielectric to electromagnetic Waves</vt:lpstr>
      <vt:lpstr>Electromagnetic waves in a medium of properties ,  and  (where   0 ) (1)</vt:lpstr>
      <vt:lpstr>PowerPoint Presentation</vt:lpstr>
      <vt:lpstr>Electromagnetic wave in a conductor</vt:lpstr>
      <vt:lpstr>Solution of the wave equation with diffusion effect</vt:lpstr>
      <vt:lpstr>PowerPoint Presentation</vt:lpstr>
      <vt:lpstr>PowerPoint Presentation</vt:lpstr>
      <vt:lpstr>Skin depth</vt:lpstr>
      <vt:lpstr>Example of skin depth for metals</vt:lpstr>
      <vt:lpstr>PowerPoint Presentation</vt:lpstr>
      <vt:lpstr>PowerPoint Presentation</vt:lpstr>
      <vt:lpstr>PowerPoint Presentation</vt:lpstr>
      <vt:lpstr>When is a medium a conductor or a dielectric?</vt:lpstr>
      <vt:lpstr>PowerPoint Presentation</vt:lpstr>
      <vt:lpstr>PowerPoint Presentation</vt:lpstr>
      <vt:lpstr>Impedance of a conduction medium to EM waves</vt:lpstr>
      <vt:lpstr>The magnitude of ZC</vt:lpstr>
      <vt:lpstr>Reflection and transmission of EM waves at a boundary : Normal incidence</vt:lpstr>
      <vt:lpstr>Reflection  and transmission coefficients : normal incidence</vt:lpstr>
      <vt:lpstr>Oblique incidence and Fresnel’s Equations for dielectrics</vt:lpstr>
      <vt:lpstr>Reflection and transmission coefficients : oblique incidence</vt:lpstr>
      <vt:lpstr>Reflection and transmission coefficients in terms of refractive index n</vt:lpstr>
      <vt:lpstr>Fresnel’s equations</vt:lpstr>
      <vt:lpstr>PowerPoint Presentation</vt:lpstr>
      <vt:lpstr>PowerPoint Presentation</vt:lpstr>
      <vt:lpstr>PowerPoint Presentation</vt:lpstr>
      <vt:lpstr>Reflection from a conductor  (Normal incidence)</vt:lpstr>
      <vt:lpstr>Example  metal reflected intensity at IR</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Waves</dc:title>
  <dc:creator>rachapak.chi@gmail.com</dc:creator>
  <cp:lastModifiedBy>rachapak.chi@gmail.com</cp:lastModifiedBy>
  <cp:revision>157</cp:revision>
  <dcterms:created xsi:type="dcterms:W3CDTF">2017-10-11T01:35:21Z</dcterms:created>
  <dcterms:modified xsi:type="dcterms:W3CDTF">2018-10-08T14:26:36Z</dcterms:modified>
</cp:coreProperties>
</file>